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17"/>
  </p:notesMasterIdLst>
  <p:sldIdLst>
    <p:sldId id="2445" r:id="rId2"/>
    <p:sldId id="2453" r:id="rId3"/>
    <p:sldId id="2451" r:id="rId4"/>
    <p:sldId id="2458" r:id="rId5"/>
    <p:sldId id="2477" r:id="rId6"/>
    <p:sldId id="2474" r:id="rId7"/>
    <p:sldId id="2476" r:id="rId8"/>
    <p:sldId id="2475" r:id="rId9"/>
    <p:sldId id="747" r:id="rId10"/>
    <p:sldId id="2481" r:id="rId11"/>
    <p:sldId id="2478" r:id="rId12"/>
    <p:sldId id="2479" r:id="rId13"/>
    <p:sldId id="2480" r:id="rId14"/>
    <p:sldId id="2467" r:id="rId15"/>
    <p:sldId id="2468" r:id="rId16"/>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88"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6363"/>
    <a:srgbClr val="3D3D3D"/>
    <a:srgbClr val="8F4100"/>
    <a:srgbClr val="D2D9DF"/>
    <a:srgbClr val="005F86"/>
    <a:srgbClr val="AC4600"/>
    <a:srgbClr val="762E00"/>
    <a:srgbClr val="000000"/>
    <a:srgbClr val="868686"/>
    <a:srgbClr val="E8E3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72" autoAdjust="0"/>
    <p:restoredTop sz="94660"/>
  </p:normalViewPr>
  <p:slideViewPr>
    <p:cSldViewPr snapToGrid="0">
      <p:cViewPr varScale="1">
        <p:scale>
          <a:sx n="50" d="100"/>
          <a:sy n="50" d="100"/>
        </p:scale>
        <p:origin x="1168" y="168"/>
      </p:cViewPr>
      <p:guideLst>
        <p:guide orient="horz" pos="8088"/>
        <p:guide pos="768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4AEE36F3-B089-8746-A9FC-0AC7E9C42EFA}" type="datetimeFigureOut">
              <a:rPr lang="en-US" smtClean="0"/>
              <a:pPr/>
              <a:t>1/26/22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822A4FA1-3BA7-AE4A-9D15-B4A5C51EA578}" type="slidenum">
              <a:rPr lang="en-US" smtClean="0"/>
              <a:pPr/>
              <a:t>‹#›</a:t>
            </a:fld>
            <a:endParaRPr lang="en-US" dirty="0"/>
          </a:p>
        </p:txBody>
      </p:sp>
    </p:spTree>
    <p:extLst>
      <p:ext uri="{BB962C8B-B14F-4D97-AF65-F5344CB8AC3E}">
        <p14:creationId xmlns:p14="http://schemas.microsoft.com/office/powerpoint/2010/main" val="24556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4265DF-0513-614A-BADE-6DDBD71229A8}" type="slidenum">
              <a:rPr lang="en-US" smtClean="0"/>
              <a:t>1</a:t>
            </a:fld>
            <a:endParaRPr lang="en-US"/>
          </a:p>
        </p:txBody>
      </p:sp>
    </p:spTree>
    <p:extLst>
      <p:ext uri="{BB962C8B-B14F-4D97-AF65-F5344CB8AC3E}">
        <p14:creationId xmlns:p14="http://schemas.microsoft.com/office/powerpoint/2010/main" val="304670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15029D7-FA65-E44D-82E9-D59B88B00D4D}" type="slidenum">
              <a:rPr lang="en-US" altLang="en-US" smtClean="0"/>
              <a:pPr>
                <a:defRPr/>
              </a:pPr>
              <a:t>9</a:t>
            </a:fld>
            <a:endParaRPr lang="en-US" altLang="en-US"/>
          </a:p>
        </p:txBody>
      </p:sp>
    </p:spTree>
    <p:extLst>
      <p:ext uri="{BB962C8B-B14F-4D97-AF65-F5344CB8AC3E}">
        <p14:creationId xmlns:p14="http://schemas.microsoft.com/office/powerpoint/2010/main" val="2098992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Full Page Photo">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72113C65-304B-4938-9720-CF75A6A3DAE6}"/>
              </a:ext>
            </a:extLst>
          </p:cNvPr>
          <p:cNvSpPr>
            <a:spLocks noGrp="1"/>
          </p:cNvSpPr>
          <p:nvPr>
            <p:ph type="pic" sz="quarter" idx="10"/>
          </p:nvPr>
        </p:nvSpPr>
        <p:spPr>
          <a:xfrm>
            <a:off x="0" y="0"/>
            <a:ext cx="24384000" cy="13716000"/>
          </a:xfrm>
          <a:custGeom>
            <a:avLst/>
            <a:gdLst>
              <a:gd name="connsiteX0" fmla="*/ 0 w 8656549"/>
              <a:gd name="connsiteY0" fmla="*/ 0 h 11995481"/>
              <a:gd name="connsiteX1" fmla="*/ 8656549 w 8656549"/>
              <a:gd name="connsiteY1" fmla="*/ 0 h 11995481"/>
              <a:gd name="connsiteX2" fmla="*/ 8656549 w 8656549"/>
              <a:gd name="connsiteY2" fmla="*/ 11995481 h 11995481"/>
              <a:gd name="connsiteX3" fmla="*/ 0 w 8656549"/>
              <a:gd name="connsiteY3" fmla="*/ 11995481 h 11995481"/>
            </a:gdLst>
            <a:ahLst/>
            <a:cxnLst>
              <a:cxn ang="0">
                <a:pos x="connsiteX0" y="connsiteY0"/>
              </a:cxn>
              <a:cxn ang="0">
                <a:pos x="connsiteX1" y="connsiteY1"/>
              </a:cxn>
              <a:cxn ang="0">
                <a:pos x="connsiteX2" y="connsiteY2"/>
              </a:cxn>
              <a:cxn ang="0">
                <a:pos x="connsiteX3" y="connsiteY3"/>
              </a:cxn>
            </a:cxnLst>
            <a:rect l="l" t="t" r="r" b="b"/>
            <a:pathLst>
              <a:path w="8656549" h="11995481">
                <a:moveTo>
                  <a:pt x="0" y="0"/>
                </a:moveTo>
                <a:lnTo>
                  <a:pt x="8656549" y="0"/>
                </a:lnTo>
                <a:lnTo>
                  <a:pt x="8656549" y="11995481"/>
                </a:lnTo>
                <a:lnTo>
                  <a:pt x="0" y="11995481"/>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Tree>
    <p:extLst>
      <p:ext uri="{BB962C8B-B14F-4D97-AF65-F5344CB8AC3E}">
        <p14:creationId xmlns:p14="http://schemas.microsoft.com/office/powerpoint/2010/main" val="1765287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4">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4412B2-6417-9A4B-B20E-CA8725A7AE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6363" y="894102"/>
            <a:ext cx="4556962" cy="1186362"/>
          </a:xfrm>
          <a:prstGeom prst="rect">
            <a:avLst/>
          </a:prstGeom>
        </p:spPr>
      </p:pic>
    </p:spTree>
    <p:extLst>
      <p:ext uri="{BB962C8B-B14F-4D97-AF65-F5344CB8AC3E}">
        <p14:creationId xmlns:p14="http://schemas.microsoft.com/office/powerpoint/2010/main" val="1125125600"/>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4">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722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BF57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D54275-A0F2-9447-A6F6-AC6C78463F45}"/>
              </a:ext>
            </a:extLst>
          </p:cNvPr>
          <p:cNvPicPr>
            <a:picLocks noChangeAspect="1"/>
          </p:cNvPicPr>
          <p:nvPr userDrawn="1"/>
        </p:nvPicPr>
        <p:blipFill>
          <a:blip r:embed="rId2"/>
          <a:stretch>
            <a:fillRect/>
          </a:stretch>
        </p:blipFill>
        <p:spPr>
          <a:xfrm>
            <a:off x="6972300" y="5262432"/>
            <a:ext cx="10439400" cy="2717800"/>
          </a:xfrm>
          <a:prstGeom prst="rect">
            <a:avLst/>
          </a:prstGeom>
        </p:spPr>
      </p:pic>
    </p:spTree>
    <p:extLst>
      <p:ext uri="{BB962C8B-B14F-4D97-AF65-F5344CB8AC3E}">
        <p14:creationId xmlns:p14="http://schemas.microsoft.com/office/powerpoint/2010/main" val="171609831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DA4F72BC-9829-4193-A658-5B269B2C0ECC}" type="slidenum">
              <a:rPr lang="en-US" altLang="en-US"/>
              <a:pPr>
                <a:defRPr/>
              </a:pPr>
              <a:t>‹#›</a:t>
            </a:fld>
            <a:endParaRPr lang="en-US" altLang="en-US"/>
          </a:p>
        </p:txBody>
      </p:sp>
    </p:spTree>
    <p:extLst>
      <p:ext uri="{BB962C8B-B14F-4D97-AF65-F5344CB8AC3E}">
        <p14:creationId xmlns:p14="http://schemas.microsoft.com/office/powerpoint/2010/main" val="6552431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1C458EC-46C9-44B1-A20D-600B32CDEAE0}"/>
              </a:ext>
            </a:extLst>
          </p:cNvPr>
          <p:cNvSpPr>
            <a:spLocks noGrp="1"/>
          </p:cNvSpPr>
          <p:nvPr>
            <p:ph type="pic" sz="quarter" idx="10"/>
          </p:nvPr>
        </p:nvSpPr>
        <p:spPr>
          <a:xfrm>
            <a:off x="14509561" y="1582057"/>
            <a:ext cx="8348871" cy="10551886"/>
          </a:xfrm>
          <a:custGeom>
            <a:avLst/>
            <a:gdLst>
              <a:gd name="connsiteX0" fmla="*/ 0 w 8348871"/>
              <a:gd name="connsiteY0" fmla="*/ 0 h 10551886"/>
              <a:gd name="connsiteX1" fmla="*/ 8348871 w 8348871"/>
              <a:gd name="connsiteY1" fmla="*/ 0 h 10551886"/>
              <a:gd name="connsiteX2" fmla="*/ 8348871 w 8348871"/>
              <a:gd name="connsiteY2" fmla="*/ 10551886 h 10551886"/>
              <a:gd name="connsiteX3" fmla="*/ 0 w 8348871"/>
              <a:gd name="connsiteY3" fmla="*/ 10551886 h 10551886"/>
            </a:gdLst>
            <a:ahLst/>
            <a:cxnLst>
              <a:cxn ang="0">
                <a:pos x="connsiteX0" y="connsiteY0"/>
              </a:cxn>
              <a:cxn ang="0">
                <a:pos x="connsiteX1" y="connsiteY1"/>
              </a:cxn>
              <a:cxn ang="0">
                <a:pos x="connsiteX2" y="connsiteY2"/>
              </a:cxn>
              <a:cxn ang="0">
                <a:pos x="connsiteX3" y="connsiteY3"/>
              </a:cxn>
            </a:cxnLst>
            <a:rect l="l" t="t" r="r" b="b"/>
            <a:pathLst>
              <a:path w="8348871" h="10551886">
                <a:moveTo>
                  <a:pt x="0" y="0"/>
                </a:moveTo>
                <a:lnTo>
                  <a:pt x="8348871" y="0"/>
                </a:lnTo>
                <a:lnTo>
                  <a:pt x="8348871" y="10551886"/>
                </a:lnTo>
                <a:lnTo>
                  <a:pt x="0" y="10551886"/>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5" name="TextBox 4">
            <a:extLst>
              <a:ext uri="{FF2B5EF4-FFF2-40B4-BE49-F238E27FC236}">
                <a16:creationId xmlns:a16="http://schemas.microsoft.com/office/drawing/2014/main" id="{F6911BF0-FB24-5F40-A2A1-267413685719}"/>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AEROSPACE ENGINEERING AND ENGINEERING MECHANICS</a:t>
            </a:r>
          </a:p>
        </p:txBody>
      </p:sp>
    </p:spTree>
    <p:extLst>
      <p:ext uri="{BB962C8B-B14F-4D97-AF65-F5344CB8AC3E}">
        <p14:creationId xmlns:p14="http://schemas.microsoft.com/office/powerpoint/2010/main" val="1576801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410EFCCB-15F6-4FD6-AFD9-D2EEF0EE3C98}"/>
              </a:ext>
            </a:extLst>
          </p:cNvPr>
          <p:cNvSpPr>
            <a:spLocks noGrp="1"/>
          </p:cNvSpPr>
          <p:nvPr>
            <p:ph type="pic" sz="quarter" idx="10"/>
          </p:nvPr>
        </p:nvSpPr>
        <p:spPr>
          <a:xfrm>
            <a:off x="15486744" y="2"/>
            <a:ext cx="8897256" cy="13715999"/>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4" name="TextBox 3">
            <a:extLst>
              <a:ext uri="{FF2B5EF4-FFF2-40B4-BE49-F238E27FC236}">
                <a16:creationId xmlns:a16="http://schemas.microsoft.com/office/drawing/2014/main" id="{36B8B2C8-1045-634B-AD89-60BCABADEF0D}"/>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AEROSPACE ENGINEERING AND ENGINEERING MECHANICS</a:t>
            </a:r>
          </a:p>
        </p:txBody>
      </p:sp>
    </p:spTree>
    <p:extLst>
      <p:ext uri="{BB962C8B-B14F-4D97-AF65-F5344CB8AC3E}">
        <p14:creationId xmlns:p14="http://schemas.microsoft.com/office/powerpoint/2010/main" val="3027750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2">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410EFCCB-15F6-4FD6-AFD9-D2EEF0EE3C98}"/>
              </a:ext>
            </a:extLst>
          </p:cNvPr>
          <p:cNvSpPr>
            <a:spLocks noGrp="1"/>
          </p:cNvSpPr>
          <p:nvPr>
            <p:ph type="pic" sz="quarter" idx="10"/>
          </p:nvPr>
        </p:nvSpPr>
        <p:spPr>
          <a:xfrm>
            <a:off x="15486744" y="9541567"/>
            <a:ext cx="8897256" cy="4174434"/>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endParaRPr lang="en-US" dirty="0"/>
          </a:p>
        </p:txBody>
      </p:sp>
      <p:sp>
        <p:nvSpPr>
          <p:cNvPr id="6" name="Freeform: Shape 4">
            <a:extLst>
              <a:ext uri="{FF2B5EF4-FFF2-40B4-BE49-F238E27FC236}">
                <a16:creationId xmlns:a16="http://schemas.microsoft.com/office/drawing/2014/main" id="{8111D5B9-F686-8B42-830F-41BE0A588640}"/>
              </a:ext>
            </a:extLst>
          </p:cNvPr>
          <p:cNvSpPr>
            <a:spLocks noGrp="1"/>
          </p:cNvSpPr>
          <p:nvPr>
            <p:ph type="pic" sz="quarter" idx="11"/>
          </p:nvPr>
        </p:nvSpPr>
        <p:spPr>
          <a:xfrm>
            <a:off x="15486744" y="0"/>
            <a:ext cx="4451152" cy="5267739"/>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endParaRPr lang="en-US" dirty="0"/>
          </a:p>
        </p:txBody>
      </p:sp>
      <p:sp>
        <p:nvSpPr>
          <p:cNvPr id="7" name="Freeform: Shape 4">
            <a:extLst>
              <a:ext uri="{FF2B5EF4-FFF2-40B4-BE49-F238E27FC236}">
                <a16:creationId xmlns:a16="http://schemas.microsoft.com/office/drawing/2014/main" id="{A7871AEE-7C0B-4342-BDBE-1758B9CEA128}"/>
              </a:ext>
            </a:extLst>
          </p:cNvPr>
          <p:cNvSpPr>
            <a:spLocks noGrp="1"/>
          </p:cNvSpPr>
          <p:nvPr>
            <p:ph type="pic" sz="quarter" idx="12"/>
          </p:nvPr>
        </p:nvSpPr>
        <p:spPr>
          <a:xfrm>
            <a:off x="15484220" y="5426764"/>
            <a:ext cx="4451152" cy="3995531"/>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endParaRPr lang="en-US" dirty="0"/>
          </a:p>
        </p:txBody>
      </p:sp>
      <p:sp>
        <p:nvSpPr>
          <p:cNvPr id="9" name="Freeform: Shape 4">
            <a:extLst>
              <a:ext uri="{FF2B5EF4-FFF2-40B4-BE49-F238E27FC236}">
                <a16:creationId xmlns:a16="http://schemas.microsoft.com/office/drawing/2014/main" id="{65BFDE83-150B-F940-ADEE-5193AA5AEFBF}"/>
              </a:ext>
            </a:extLst>
          </p:cNvPr>
          <p:cNvSpPr>
            <a:spLocks noGrp="1"/>
          </p:cNvSpPr>
          <p:nvPr>
            <p:ph type="pic" sz="quarter" idx="14"/>
          </p:nvPr>
        </p:nvSpPr>
        <p:spPr>
          <a:xfrm>
            <a:off x="20056220" y="0"/>
            <a:ext cx="4327780" cy="3995531"/>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endParaRPr lang="en-US" dirty="0"/>
          </a:p>
        </p:txBody>
      </p:sp>
      <p:sp>
        <p:nvSpPr>
          <p:cNvPr id="10" name="Freeform: Shape 4">
            <a:extLst>
              <a:ext uri="{FF2B5EF4-FFF2-40B4-BE49-F238E27FC236}">
                <a16:creationId xmlns:a16="http://schemas.microsoft.com/office/drawing/2014/main" id="{1D54248C-1DD1-FB48-B7A9-E66EC682C917}"/>
              </a:ext>
            </a:extLst>
          </p:cNvPr>
          <p:cNvSpPr>
            <a:spLocks noGrp="1"/>
          </p:cNvSpPr>
          <p:nvPr>
            <p:ph type="pic" sz="quarter" idx="15"/>
          </p:nvPr>
        </p:nvSpPr>
        <p:spPr>
          <a:xfrm>
            <a:off x="20058744" y="4154556"/>
            <a:ext cx="4325256" cy="5267739"/>
          </a:xfrm>
          <a:custGeom>
            <a:avLst/>
            <a:gdLst>
              <a:gd name="connsiteX0" fmla="*/ 0 w 8897256"/>
              <a:gd name="connsiteY0" fmla="*/ 0 h 13715999"/>
              <a:gd name="connsiteX1" fmla="*/ 8897256 w 8897256"/>
              <a:gd name="connsiteY1" fmla="*/ 0 h 13715999"/>
              <a:gd name="connsiteX2" fmla="*/ 8897256 w 8897256"/>
              <a:gd name="connsiteY2" fmla="*/ 13715999 h 13715999"/>
              <a:gd name="connsiteX3" fmla="*/ 0 w 8897256"/>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8897256" h="13715999">
                <a:moveTo>
                  <a:pt x="0" y="0"/>
                </a:moveTo>
                <a:lnTo>
                  <a:pt x="8897256" y="0"/>
                </a:lnTo>
                <a:lnTo>
                  <a:pt x="8897256" y="13715999"/>
                </a:lnTo>
                <a:lnTo>
                  <a:pt x="0" y="13715999"/>
                </a:lnTo>
                <a:close/>
              </a:path>
            </a:pathLst>
          </a:custGeom>
          <a:solidFill>
            <a:schemeClr val="bg1">
              <a:lumMod val="75000"/>
            </a:schemeClr>
          </a:solidFill>
        </p:spPr>
        <p:txBody>
          <a:bodyPr wrap="square">
            <a:noAutofit/>
          </a:bodyPr>
          <a:lstStyle>
            <a:lvl1pPr>
              <a:defRPr lang="en-US" sz="2800" b="1" i="0" dirty="0">
                <a:solidFill>
                  <a:srgbClr val="000000"/>
                </a:solidFill>
                <a:latin typeface="Arial" panose="020B0604020202020204" pitchFamily="34" charset="0"/>
              </a:defRPr>
            </a:lvl1pPr>
          </a:lstStyle>
          <a:p>
            <a:pPr marL="0" lvl="0" indent="0" algn="ctr">
              <a:buNone/>
            </a:pPr>
            <a:endParaRPr lang="en-US" dirty="0"/>
          </a:p>
        </p:txBody>
      </p:sp>
      <p:sp>
        <p:nvSpPr>
          <p:cNvPr id="8" name="TextBox 7">
            <a:extLst>
              <a:ext uri="{FF2B5EF4-FFF2-40B4-BE49-F238E27FC236}">
                <a16:creationId xmlns:a16="http://schemas.microsoft.com/office/drawing/2014/main" id="{9A1675C5-0D69-7D4A-ADE8-4B85B99E1638}"/>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AEROSPACE ENGINEERING AND ENGINEERING MECHANICS</a:t>
            </a:r>
          </a:p>
        </p:txBody>
      </p:sp>
    </p:spTree>
    <p:extLst>
      <p:ext uri="{BB962C8B-B14F-4D97-AF65-F5344CB8AC3E}">
        <p14:creationId xmlns:p14="http://schemas.microsoft.com/office/powerpoint/2010/main" val="3650815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3" name="Freeform: Shape 6">
            <a:extLst>
              <a:ext uri="{FF2B5EF4-FFF2-40B4-BE49-F238E27FC236}">
                <a16:creationId xmlns:a16="http://schemas.microsoft.com/office/drawing/2014/main" id="{5CD80713-3460-6C4D-98D3-7FCCBBC24FDE}"/>
              </a:ext>
            </a:extLst>
          </p:cNvPr>
          <p:cNvSpPr>
            <a:spLocks noGrp="1"/>
          </p:cNvSpPr>
          <p:nvPr>
            <p:ph type="pic" sz="quarter" idx="13"/>
          </p:nvPr>
        </p:nvSpPr>
        <p:spPr>
          <a:xfrm>
            <a:off x="0" y="0"/>
            <a:ext cx="9736347" cy="13715999"/>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4" name="Freeform: Shape 6">
            <a:extLst>
              <a:ext uri="{FF2B5EF4-FFF2-40B4-BE49-F238E27FC236}">
                <a16:creationId xmlns:a16="http://schemas.microsoft.com/office/drawing/2014/main" id="{9AA4A9DC-0123-D64E-A0F8-15D3CF3D50B3}"/>
              </a:ext>
            </a:extLst>
          </p:cNvPr>
          <p:cNvSpPr>
            <a:spLocks noGrp="1"/>
          </p:cNvSpPr>
          <p:nvPr>
            <p:ph type="pic" sz="quarter" idx="14"/>
          </p:nvPr>
        </p:nvSpPr>
        <p:spPr>
          <a:xfrm>
            <a:off x="14647652" y="0"/>
            <a:ext cx="9736347" cy="6858000"/>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5" name="Freeform: Shape 6">
            <a:extLst>
              <a:ext uri="{FF2B5EF4-FFF2-40B4-BE49-F238E27FC236}">
                <a16:creationId xmlns:a16="http://schemas.microsoft.com/office/drawing/2014/main" id="{552E2F90-47E9-FC42-8E69-E94310D5A58D}"/>
              </a:ext>
            </a:extLst>
          </p:cNvPr>
          <p:cNvSpPr>
            <a:spLocks noGrp="1"/>
          </p:cNvSpPr>
          <p:nvPr>
            <p:ph type="pic" sz="quarter" idx="15"/>
          </p:nvPr>
        </p:nvSpPr>
        <p:spPr>
          <a:xfrm>
            <a:off x="14647653" y="7161223"/>
            <a:ext cx="9736347" cy="6554775"/>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6" name="Freeform: Shape 6">
            <a:extLst>
              <a:ext uri="{FF2B5EF4-FFF2-40B4-BE49-F238E27FC236}">
                <a16:creationId xmlns:a16="http://schemas.microsoft.com/office/drawing/2014/main" id="{EDFD4300-02D7-E645-B586-E9467DDAC9F6}"/>
              </a:ext>
            </a:extLst>
          </p:cNvPr>
          <p:cNvSpPr>
            <a:spLocks noGrp="1"/>
          </p:cNvSpPr>
          <p:nvPr>
            <p:ph type="pic" sz="quarter" idx="16"/>
          </p:nvPr>
        </p:nvSpPr>
        <p:spPr>
          <a:xfrm>
            <a:off x="10012017" y="0"/>
            <a:ext cx="4359966" cy="43615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7" name="Freeform: Shape 6">
            <a:extLst>
              <a:ext uri="{FF2B5EF4-FFF2-40B4-BE49-F238E27FC236}">
                <a16:creationId xmlns:a16="http://schemas.microsoft.com/office/drawing/2014/main" id="{91E8C8C8-E625-FD4C-A950-F956AA3723E1}"/>
              </a:ext>
            </a:extLst>
          </p:cNvPr>
          <p:cNvSpPr>
            <a:spLocks noGrp="1"/>
          </p:cNvSpPr>
          <p:nvPr>
            <p:ph type="pic" sz="quarter" idx="17"/>
          </p:nvPr>
        </p:nvSpPr>
        <p:spPr>
          <a:xfrm>
            <a:off x="10012017" y="4680542"/>
            <a:ext cx="4359966" cy="43615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
        <p:nvSpPr>
          <p:cNvPr id="8" name="Freeform: Shape 6">
            <a:extLst>
              <a:ext uri="{FF2B5EF4-FFF2-40B4-BE49-F238E27FC236}">
                <a16:creationId xmlns:a16="http://schemas.microsoft.com/office/drawing/2014/main" id="{733BFD54-8682-5D48-9508-77E5F493900D}"/>
              </a:ext>
            </a:extLst>
          </p:cNvPr>
          <p:cNvSpPr>
            <a:spLocks noGrp="1"/>
          </p:cNvSpPr>
          <p:nvPr>
            <p:ph type="pic" sz="quarter" idx="18"/>
          </p:nvPr>
        </p:nvSpPr>
        <p:spPr>
          <a:xfrm>
            <a:off x="10012017" y="9361084"/>
            <a:ext cx="4359966" cy="4361542"/>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Tree>
    <p:extLst>
      <p:ext uri="{BB962C8B-B14F-4D97-AF65-F5344CB8AC3E}">
        <p14:creationId xmlns:p14="http://schemas.microsoft.com/office/powerpoint/2010/main" val="1721547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3" name="Freeform: Shape 6">
            <a:extLst>
              <a:ext uri="{FF2B5EF4-FFF2-40B4-BE49-F238E27FC236}">
                <a16:creationId xmlns:a16="http://schemas.microsoft.com/office/drawing/2014/main" id="{97D7ACE9-7C11-B849-9D74-23E66819B325}"/>
              </a:ext>
            </a:extLst>
          </p:cNvPr>
          <p:cNvSpPr>
            <a:spLocks noGrp="1"/>
          </p:cNvSpPr>
          <p:nvPr>
            <p:ph type="pic" sz="quarter" idx="13"/>
          </p:nvPr>
        </p:nvSpPr>
        <p:spPr>
          <a:xfrm>
            <a:off x="0" y="1582059"/>
            <a:ext cx="24384000" cy="10551884"/>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Tree>
    <p:extLst>
      <p:ext uri="{BB962C8B-B14F-4D97-AF65-F5344CB8AC3E}">
        <p14:creationId xmlns:p14="http://schemas.microsoft.com/office/powerpoint/2010/main" val="3764434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3" name="Freeform: Shape 6">
            <a:extLst>
              <a:ext uri="{FF2B5EF4-FFF2-40B4-BE49-F238E27FC236}">
                <a16:creationId xmlns:a16="http://schemas.microsoft.com/office/drawing/2014/main" id="{52B82C27-3D44-3B49-9B36-BCBF9A6D0DEA}"/>
              </a:ext>
            </a:extLst>
          </p:cNvPr>
          <p:cNvSpPr>
            <a:spLocks noGrp="1"/>
          </p:cNvSpPr>
          <p:nvPr>
            <p:ph type="pic" sz="quarter" idx="13"/>
          </p:nvPr>
        </p:nvSpPr>
        <p:spPr>
          <a:xfrm>
            <a:off x="1815548" y="1582059"/>
            <a:ext cx="20752904" cy="10551884"/>
          </a:xfrm>
          <a:custGeom>
            <a:avLst/>
            <a:gdLst>
              <a:gd name="connsiteX0" fmla="*/ 0 w 9736347"/>
              <a:gd name="connsiteY0" fmla="*/ 0 h 10551884"/>
              <a:gd name="connsiteX1" fmla="*/ 9736347 w 9736347"/>
              <a:gd name="connsiteY1" fmla="*/ 0 h 10551884"/>
              <a:gd name="connsiteX2" fmla="*/ 9736347 w 9736347"/>
              <a:gd name="connsiteY2" fmla="*/ 10551884 h 10551884"/>
              <a:gd name="connsiteX3" fmla="*/ 0 w 9736347"/>
              <a:gd name="connsiteY3" fmla="*/ 10551884 h 10551884"/>
            </a:gdLst>
            <a:ahLst/>
            <a:cxnLst>
              <a:cxn ang="0">
                <a:pos x="connsiteX0" y="connsiteY0"/>
              </a:cxn>
              <a:cxn ang="0">
                <a:pos x="connsiteX1" y="connsiteY1"/>
              </a:cxn>
              <a:cxn ang="0">
                <a:pos x="connsiteX2" y="connsiteY2"/>
              </a:cxn>
              <a:cxn ang="0">
                <a:pos x="connsiteX3" y="connsiteY3"/>
              </a:cxn>
            </a:cxnLst>
            <a:rect l="l" t="t" r="r" b="b"/>
            <a:pathLst>
              <a:path w="9736347" h="10551884">
                <a:moveTo>
                  <a:pt x="0" y="0"/>
                </a:moveTo>
                <a:lnTo>
                  <a:pt x="9736347" y="0"/>
                </a:lnTo>
                <a:lnTo>
                  <a:pt x="9736347" y="10551884"/>
                </a:lnTo>
                <a:lnTo>
                  <a:pt x="0" y="10551884"/>
                </a:lnTo>
                <a:close/>
              </a:path>
            </a:pathLst>
          </a:custGeom>
          <a:solidFill>
            <a:schemeClr val="bg1">
              <a:lumMod val="75000"/>
            </a:schemeClr>
          </a:solidFill>
        </p:spPr>
        <p:txBody>
          <a:bodyPr wrap="square">
            <a:noAutofit/>
          </a:bodyPr>
          <a:lstStyle>
            <a:lvl1pPr marL="0" indent="0" algn="ctr">
              <a:buNone/>
              <a:defRPr sz="2800" b="1" i="0">
                <a:solidFill>
                  <a:srgbClr val="000000"/>
                </a:solidFill>
                <a:latin typeface="Arial" panose="020B0604020202020204" pitchFamily="34" charset="0"/>
              </a:defRPr>
            </a:lvl1pPr>
          </a:lstStyle>
          <a:p>
            <a:endParaRPr lang="en-US" dirty="0"/>
          </a:p>
        </p:txBody>
      </p:sp>
    </p:spTree>
    <p:extLst>
      <p:ext uri="{BB962C8B-B14F-4D97-AF65-F5344CB8AC3E}">
        <p14:creationId xmlns:p14="http://schemas.microsoft.com/office/powerpoint/2010/main" val="1408161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3">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70D143-7B80-C34A-B2D1-C71DA302D67F}"/>
              </a:ext>
            </a:extLst>
          </p:cNvPr>
          <p:cNvSpPr txBox="1"/>
          <p:nvPr userDrawn="1"/>
        </p:nvSpPr>
        <p:spPr>
          <a:xfrm>
            <a:off x="2445207" y="1582057"/>
            <a:ext cx="11076239" cy="338554"/>
          </a:xfrm>
          <a:prstGeom prst="rect">
            <a:avLst/>
          </a:prstGeom>
          <a:noFill/>
        </p:spPr>
        <p:txBody>
          <a:bodyPr wrap="square" rtlCol="0">
            <a:spAutoFit/>
          </a:bodyPr>
          <a:lstStyle/>
          <a:p>
            <a:r>
              <a:rPr lang="en-US" sz="1600" b="1" i="0" spc="600" dirty="0">
                <a:solidFill>
                  <a:schemeClr val="tx2"/>
                </a:solidFill>
                <a:latin typeface="Arial Black" panose="020B0604020202020204" pitchFamily="34" charset="0"/>
                <a:ea typeface="Roboto Slab" pitchFamily="2" charset="0"/>
                <a:cs typeface="Arial Black" panose="020B0604020202020204" pitchFamily="34" charset="0"/>
              </a:rPr>
              <a:t>TEXAS</a:t>
            </a:r>
            <a:r>
              <a:rPr lang="en-US" sz="1600" b="1" spc="600" dirty="0">
                <a:solidFill>
                  <a:schemeClr val="tx2"/>
                </a:solidFill>
                <a:latin typeface="Arial" panose="020B0604020202020204" pitchFamily="34" charset="0"/>
                <a:ea typeface="Roboto Slab" pitchFamily="2" charset="0"/>
              </a:rPr>
              <a:t> AEROSPACE ENGINEERING AND ENGINEERING MECHANICS</a:t>
            </a:r>
          </a:p>
        </p:txBody>
      </p:sp>
    </p:spTree>
    <p:extLst>
      <p:ext uri="{BB962C8B-B14F-4D97-AF65-F5344CB8AC3E}">
        <p14:creationId xmlns:p14="http://schemas.microsoft.com/office/powerpoint/2010/main" val="2424463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33">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122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277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708" r:id="rId4"/>
    <p:sldLayoutId id="2147483692" r:id="rId5"/>
    <p:sldLayoutId id="2147483693" r:id="rId6"/>
    <p:sldLayoutId id="2147483694" r:id="rId7"/>
    <p:sldLayoutId id="2147483688" r:id="rId8"/>
    <p:sldLayoutId id="2147483709" r:id="rId9"/>
    <p:sldLayoutId id="2147483684" r:id="rId10"/>
    <p:sldLayoutId id="2147483710" r:id="rId11"/>
    <p:sldLayoutId id="2147483711" r:id="rId12"/>
    <p:sldLayoutId id="2147483712" r:id="rId13"/>
  </p:sldLayoutIdLst>
  <p:txStyles>
    <p:titleStyle>
      <a:lvl1pPr algn="l" defTabSz="1828800" rtl="0" eaLnBrk="1" latinLnBrk="0" hangingPunct="1">
        <a:lnSpc>
          <a:spcPct val="90000"/>
        </a:lnSpc>
        <a:spcBef>
          <a:spcPct val="0"/>
        </a:spcBef>
        <a:buNone/>
        <a:defRPr sz="8800" kern="1200">
          <a:solidFill>
            <a:schemeClr val="tx1"/>
          </a:solidFill>
          <a:latin typeface="Open Sans" panose="020B0606030504020204" pitchFamily="34" charset="0"/>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Open Sans" panose="020B0606030504020204" pitchFamily="34" charset="0"/>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Open Sans" panose="020B0606030504020204" pitchFamily="34" charset="0"/>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Open Sans" panose="020B0606030504020204" pitchFamily="34" charset="0"/>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Open Sans" panose="020B0606030504020204" pitchFamily="34" charset="0"/>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Open Sans" panose="020B0606030504020204"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mailto:rileymjacobs@utexas.edu" TargetMode="External"/><Relationship Id="rId2" Type="http://schemas.openxmlformats.org/officeDocument/2006/relationships/hyperlink" Target="mailto:meskillschool@gmail.com" TargetMode="External"/><Relationship Id="rId1" Type="http://schemas.openxmlformats.org/officeDocument/2006/relationships/slideLayout" Target="../slideLayouts/slideLayout8.xml"/><Relationship Id="rId4" Type="http://schemas.openxmlformats.org/officeDocument/2006/relationships/hyperlink" Target="mailto:grace.kirk@utexas.edu"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laceholder 7">
            <a:extLst>
              <a:ext uri="{FF2B5EF4-FFF2-40B4-BE49-F238E27FC236}">
                <a16:creationId xmlns:a16="http://schemas.microsoft.com/office/drawing/2014/main" id="{ADEAA7FA-1330-5142-BD3F-58817D796B04}"/>
              </a:ext>
            </a:extLst>
          </p:cNvPr>
          <p:cNvSpPr txBox="1">
            <a:spLocks/>
          </p:cNvSpPr>
          <p:nvPr/>
        </p:nvSpPr>
        <p:spPr>
          <a:xfrm>
            <a:off x="1237586" y="3990704"/>
            <a:ext cx="15773400" cy="3505200"/>
          </a:xfrm>
          <a:prstGeom prst="rect">
            <a:avLst/>
          </a:prstGeom>
        </p:spPr>
        <p:txBody>
          <a:bodyPr vert="horz" wrap="square" lIns="182880" tIns="91440" rIns="182880" bIns="9144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nSpc>
                <a:spcPct val="70000"/>
              </a:lnSpc>
            </a:pPr>
            <a:r>
              <a:rPr lang="en-US" altLang="en-US" sz="9600" dirty="0">
                <a:solidFill>
                  <a:schemeClr val="tx1"/>
                </a:solidFill>
              </a:rPr>
              <a:t>Aircraft Design Capstone Course</a:t>
            </a:r>
            <a:endParaRPr lang="en-US" sz="9600" dirty="0">
              <a:solidFill>
                <a:schemeClr val="tx1"/>
              </a:solidFill>
            </a:endParaRPr>
          </a:p>
        </p:txBody>
      </p:sp>
      <p:cxnSp>
        <p:nvCxnSpPr>
          <p:cNvPr id="10" name="Straight Connector 9">
            <a:extLst>
              <a:ext uri="{FF2B5EF4-FFF2-40B4-BE49-F238E27FC236}">
                <a16:creationId xmlns:a16="http://schemas.microsoft.com/office/drawing/2014/main" id="{76B7E6B6-C372-3A40-9CFF-634200BCA241}"/>
              </a:ext>
            </a:extLst>
          </p:cNvPr>
          <p:cNvCxnSpPr>
            <a:cxnSpLocks/>
          </p:cNvCxnSpPr>
          <p:nvPr/>
        </p:nvCxnSpPr>
        <p:spPr>
          <a:xfrm>
            <a:off x="1423852" y="7696986"/>
            <a:ext cx="125969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0BB14C8-DF8D-064B-BF13-409B637089E4}"/>
              </a:ext>
            </a:extLst>
          </p:cNvPr>
          <p:cNvSpPr txBox="1"/>
          <p:nvPr/>
        </p:nvSpPr>
        <p:spPr>
          <a:xfrm>
            <a:off x="1237587" y="8116084"/>
            <a:ext cx="13825950" cy="646331"/>
          </a:xfrm>
          <a:prstGeom prst="rect">
            <a:avLst/>
          </a:prstGeom>
          <a:noFill/>
        </p:spPr>
        <p:txBody>
          <a:bodyPr wrap="square" rtlCol="0">
            <a:spAutoFit/>
          </a:bodyPr>
          <a:lstStyle/>
          <a:p>
            <a:r>
              <a:rPr lang="en-US" sz="3600" dirty="0">
                <a:latin typeface="Arial" panose="020B0604020202020204" pitchFamily="34" charset="0"/>
              </a:rPr>
              <a:t>Presentation to ASE 374 – COE Senior Design Course</a:t>
            </a:r>
          </a:p>
        </p:txBody>
      </p:sp>
      <p:sp>
        <p:nvSpPr>
          <p:cNvPr id="13" name="TextBox 12">
            <a:extLst>
              <a:ext uri="{FF2B5EF4-FFF2-40B4-BE49-F238E27FC236}">
                <a16:creationId xmlns:a16="http://schemas.microsoft.com/office/drawing/2014/main" id="{2C58D4F9-7DF6-964D-B0CC-49479A89955E}"/>
              </a:ext>
            </a:extLst>
          </p:cNvPr>
          <p:cNvSpPr txBox="1"/>
          <p:nvPr/>
        </p:nvSpPr>
        <p:spPr>
          <a:xfrm>
            <a:off x="1542381" y="3309997"/>
            <a:ext cx="4384280" cy="523220"/>
          </a:xfrm>
          <a:prstGeom prst="rect">
            <a:avLst/>
          </a:prstGeom>
          <a:noFill/>
        </p:spPr>
        <p:txBody>
          <a:bodyPr wrap="square" rtlCol="0">
            <a:spAutoFit/>
          </a:bodyPr>
          <a:lstStyle/>
          <a:p>
            <a:r>
              <a:rPr lang="en-US" sz="2800" b="1" dirty="0">
                <a:latin typeface="Arial Black" panose="020B0604020202020204" pitchFamily="34" charset="0"/>
                <a:cs typeface="Arial Black" panose="020B0604020202020204" pitchFamily="34" charset="0"/>
              </a:rPr>
              <a:t>26 January 2022</a:t>
            </a:r>
          </a:p>
        </p:txBody>
      </p:sp>
      <p:grpSp>
        <p:nvGrpSpPr>
          <p:cNvPr id="3" name="Group 2">
            <a:extLst>
              <a:ext uri="{FF2B5EF4-FFF2-40B4-BE49-F238E27FC236}">
                <a16:creationId xmlns:a16="http://schemas.microsoft.com/office/drawing/2014/main" id="{835F89FD-B309-4543-B794-D606B41D6AF3}"/>
              </a:ext>
            </a:extLst>
          </p:cNvPr>
          <p:cNvGrpSpPr/>
          <p:nvPr/>
        </p:nvGrpSpPr>
        <p:grpSpPr>
          <a:xfrm>
            <a:off x="23774400" y="0"/>
            <a:ext cx="609600" cy="13716000"/>
            <a:chOff x="23774400" y="0"/>
            <a:chExt cx="609600" cy="13716000"/>
          </a:xfrm>
        </p:grpSpPr>
        <p:sp>
          <p:nvSpPr>
            <p:cNvPr id="15" name="Rectangle 14">
              <a:extLst>
                <a:ext uri="{FF2B5EF4-FFF2-40B4-BE49-F238E27FC236}">
                  <a16:creationId xmlns:a16="http://schemas.microsoft.com/office/drawing/2014/main" id="{053FDBAD-4457-FA42-8FFA-C5DB840E97BC}"/>
                </a:ext>
              </a:extLst>
            </p:cNvPr>
            <p:cNvSpPr/>
            <p:nvPr/>
          </p:nvSpPr>
          <p:spPr>
            <a:xfrm>
              <a:off x="23774400" y="0"/>
              <a:ext cx="609600" cy="111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endParaRPr>
            </a:p>
          </p:txBody>
        </p:sp>
        <p:sp>
          <p:nvSpPr>
            <p:cNvPr id="16" name="Rectangle 15">
              <a:extLst>
                <a:ext uri="{FF2B5EF4-FFF2-40B4-BE49-F238E27FC236}">
                  <a16:creationId xmlns:a16="http://schemas.microsoft.com/office/drawing/2014/main" id="{C4094760-47C4-194A-91FA-2042C4F50832}"/>
                </a:ext>
              </a:extLst>
            </p:cNvPr>
            <p:cNvSpPr/>
            <p:nvPr/>
          </p:nvSpPr>
          <p:spPr>
            <a:xfrm>
              <a:off x="23774400" y="11176000"/>
              <a:ext cx="609600" cy="2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endParaRPr>
            </a:p>
          </p:txBody>
        </p:sp>
      </p:grpSp>
      <p:sp>
        <p:nvSpPr>
          <p:cNvPr id="17" name="TextBox 16">
            <a:extLst>
              <a:ext uri="{FF2B5EF4-FFF2-40B4-BE49-F238E27FC236}">
                <a16:creationId xmlns:a16="http://schemas.microsoft.com/office/drawing/2014/main" id="{EA5F3287-689D-D046-9A1E-5DF70D5A7DB2}"/>
              </a:ext>
            </a:extLst>
          </p:cNvPr>
          <p:cNvSpPr txBox="1"/>
          <p:nvPr/>
        </p:nvSpPr>
        <p:spPr>
          <a:xfrm>
            <a:off x="1237587" y="12015112"/>
            <a:ext cx="10835882" cy="769441"/>
          </a:xfrm>
          <a:prstGeom prst="rect">
            <a:avLst/>
          </a:prstGeom>
          <a:noFill/>
        </p:spPr>
        <p:txBody>
          <a:bodyPr wrap="square" rtlCol="0">
            <a:spAutoFit/>
          </a:bodyPr>
          <a:lstStyle/>
          <a:p>
            <a:r>
              <a:rPr lang="en-US" sz="2200" b="1" dirty="0">
                <a:latin typeface="Arial Black" panose="020B0604020202020204" pitchFamily="34" charset="0"/>
                <a:cs typeface="Arial Black" panose="020B0604020202020204" pitchFamily="34" charset="0"/>
              </a:rPr>
              <a:t>Greg Zwernemann</a:t>
            </a:r>
          </a:p>
          <a:p>
            <a:r>
              <a:rPr lang="en-US" sz="2200" dirty="0">
                <a:latin typeface="Arial" panose="020B0604020202020204" pitchFamily="34" charset="0"/>
              </a:rPr>
              <a:t>Professor of Practice, The University of Texas at Austin</a:t>
            </a:r>
          </a:p>
        </p:txBody>
      </p:sp>
    </p:spTree>
    <p:extLst>
      <p:ext uri="{BB962C8B-B14F-4D97-AF65-F5344CB8AC3E}">
        <p14:creationId xmlns:p14="http://schemas.microsoft.com/office/powerpoint/2010/main" val="2575382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D010090-828C-CE4B-9EEC-6DD9B5086F8B}"/>
              </a:ext>
            </a:extLst>
          </p:cNvPr>
          <p:cNvSpPr txBox="1"/>
          <p:nvPr/>
        </p:nvSpPr>
        <p:spPr>
          <a:xfrm>
            <a:off x="2466473" y="2016825"/>
            <a:ext cx="19717666" cy="1015663"/>
          </a:xfrm>
          <a:prstGeom prst="rect">
            <a:avLst/>
          </a:prstGeom>
          <a:noFill/>
        </p:spPr>
        <p:txBody>
          <a:bodyPr wrap="square" rtlCol="0">
            <a:spAutoFit/>
          </a:bodyPr>
          <a:lstStyle/>
          <a:p>
            <a:r>
              <a:rPr lang="en-US" sz="6000" b="1" dirty="0">
                <a:latin typeface="Arial Black" panose="020B0604020202020204" pitchFamily="34" charset="0"/>
                <a:ea typeface="Roboto Slab" pitchFamily="2" charset="0"/>
              </a:rPr>
              <a:t>Austin Radio Control Association Search Area</a:t>
            </a:r>
          </a:p>
        </p:txBody>
      </p:sp>
      <p:sp>
        <p:nvSpPr>
          <p:cNvPr id="3" name="AutoShape 4">
            <a:extLst>
              <a:ext uri="{FF2B5EF4-FFF2-40B4-BE49-F238E27FC236}">
                <a16:creationId xmlns:a16="http://schemas.microsoft.com/office/drawing/2014/main" id="{70FF53D2-5976-8C49-AF06-E3DE4B0F49FE}"/>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8CF3960E-7039-0143-85DC-B23EBAF71F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7033465" y="-1377101"/>
            <a:ext cx="10012270" cy="18831448"/>
          </a:xfrm>
          <a:prstGeom prst="rect">
            <a:avLst/>
          </a:prstGeom>
        </p:spPr>
      </p:pic>
    </p:spTree>
    <p:extLst>
      <p:ext uri="{BB962C8B-B14F-4D97-AF65-F5344CB8AC3E}">
        <p14:creationId xmlns:p14="http://schemas.microsoft.com/office/powerpoint/2010/main" val="115090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B6094C-3D73-AB47-B281-334BB212B273}"/>
              </a:ext>
            </a:extLst>
          </p:cNvPr>
          <p:cNvSpPr/>
          <p:nvPr/>
        </p:nvSpPr>
        <p:spPr>
          <a:xfrm>
            <a:off x="3746269" y="1348244"/>
            <a:ext cx="16891462" cy="9941183"/>
          </a:xfrm>
          <a:prstGeom prst="rect">
            <a:avLst/>
          </a:prstGeom>
        </p:spPr>
        <p:txBody>
          <a:bodyPr wrap="square">
            <a:spAutoFit/>
          </a:bodyPr>
          <a:lstStyle/>
          <a:p>
            <a:r>
              <a:rPr lang="en-US" sz="3200" b="1" dirty="0">
                <a:latin typeface="Calibri" panose="020F0502020204030204" pitchFamily="34" charset="0"/>
                <a:cs typeface="Calibri" panose="020F0502020204030204" pitchFamily="34" charset="0"/>
              </a:rPr>
              <a:t>Precision Guided Air Dropped Payloads</a:t>
            </a:r>
          </a:p>
          <a:p>
            <a:endParaRPr lang="en-US" sz="3200" b="1"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One of the key objectives of the Aircraft Design mission is to drop a first aid kit to people stranded on a rooftop with flood waters surrounding the home. The target is a 1600 sq ft home,</a:t>
            </a:r>
          </a:p>
          <a:p>
            <a:r>
              <a:rPr lang="en-US" sz="3200" dirty="0">
                <a:latin typeface="Calibri" panose="020F0502020204030204" pitchFamily="34" charset="0"/>
                <a:cs typeface="Calibri" panose="020F0502020204030204" pitchFamily="34" charset="0"/>
              </a:rPr>
              <a:t>approximately 40’x40’. </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Currently the Aircraft Design teams drop an unguided package with a streamer (providing drag) usually using manual timing. Some teams have pre-calculated ballistic trajectories with altitude, aircraft speed, and cross-winds as parameters. However, none have used payload guidance or automatic launch capabilities enabled by the autopilot (Pixhawk). </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The objective of the COE Design Project could be to incorporate automatic payload drops that exploit</a:t>
            </a:r>
          </a:p>
          <a:p>
            <a:r>
              <a:rPr lang="en-US" sz="3200" dirty="0">
                <a:latin typeface="Calibri" panose="020F0502020204030204" pitchFamily="34" charset="0"/>
                <a:cs typeface="Calibri" panose="020F0502020204030204" pitchFamily="34" charset="0"/>
              </a:rPr>
              <a:t>autopilot capabilities and/or payload package guidance using control surfaces or other methods.</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The Aircraft Design RFP provides all of the necessary mission requirements, payload package</a:t>
            </a:r>
          </a:p>
          <a:p>
            <a:r>
              <a:rPr lang="en-US" sz="3200" dirty="0">
                <a:latin typeface="Calibri" panose="020F0502020204030204" pitchFamily="34" charset="0"/>
                <a:cs typeface="Calibri" panose="020F0502020204030204" pitchFamily="34" charset="0"/>
              </a:rPr>
              <a:t>geometric and weight requirements, and a set of TPMs that measure miss distance for scoring.</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The Aircraft Design students could fly the mission with unguided and manually launched payloads</a:t>
            </a:r>
          </a:p>
          <a:p>
            <a:r>
              <a:rPr lang="en-US" sz="3200" dirty="0">
                <a:latin typeface="Calibri" panose="020F0502020204030204" pitchFamily="34" charset="0"/>
                <a:cs typeface="Calibri" panose="020F0502020204030204" pitchFamily="34" charset="0"/>
              </a:rPr>
              <a:t>and then do another flight using the COE developed payload delivery solution. You will need</a:t>
            </a:r>
          </a:p>
          <a:p>
            <a:r>
              <a:rPr lang="en-US" sz="3200" dirty="0">
                <a:latin typeface="Calibri" panose="020F0502020204030204" pitchFamily="34" charset="0"/>
                <a:cs typeface="Calibri" panose="020F0502020204030204" pitchFamily="34" charset="0"/>
              </a:rPr>
              <a:t>to collaborate on interfaces with the autopilot and payload release mechanism.</a:t>
            </a:r>
          </a:p>
        </p:txBody>
      </p:sp>
    </p:spTree>
    <p:extLst>
      <p:ext uri="{BB962C8B-B14F-4D97-AF65-F5344CB8AC3E}">
        <p14:creationId xmlns:p14="http://schemas.microsoft.com/office/powerpoint/2010/main" val="187142705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B6094C-3D73-AB47-B281-334BB212B273}"/>
              </a:ext>
            </a:extLst>
          </p:cNvPr>
          <p:cNvSpPr/>
          <p:nvPr/>
        </p:nvSpPr>
        <p:spPr>
          <a:xfrm>
            <a:off x="1327265" y="666601"/>
            <a:ext cx="21729469" cy="13388280"/>
          </a:xfrm>
          <a:prstGeom prst="rect">
            <a:avLst/>
          </a:prstGeom>
        </p:spPr>
        <p:txBody>
          <a:bodyPr wrap="square">
            <a:spAutoFit/>
          </a:bodyPr>
          <a:lstStyle/>
          <a:p>
            <a:r>
              <a:rPr lang="en-US" sz="3200" b="1" dirty="0">
                <a:latin typeface="Calibri" panose="020F0502020204030204" pitchFamily="34" charset="0"/>
                <a:cs typeface="Calibri" panose="020F0502020204030204" pitchFamily="34" charset="0"/>
              </a:rPr>
              <a:t>Automatic Target Recognition and Map Generation</a:t>
            </a:r>
          </a:p>
          <a:p>
            <a:endParaRPr lang="en-US" sz="3200" b="1"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One of the key parts of the Aircraft Design mission is to find potential targets (people stranded on rooftops) and categorize each as a critical target (which need a payload drop) or a non-critical target (which will be provided in a map delivered to AFD). Currently, the Aircraft Design students conduct a search to identify potential targets and then perform surveillance passes to categorize them as critical (frowny face) or non-critical (smiley face) by using Mark I human eye balls to categorize the targets. The time spent to perform this part of the mission is a key driver for the overall mission success TPMs. </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The objective of the COE Design Project would be to automate the search and surveillance segments of the mission to minimize the total time requirement. This could involve use of automatic target recognition (ATR) and generation of waypoint guidance to minimize search and surveillance time. The Pixhawk autopilot has a capability to accept inputs from an aircraft mounted co-processor, which could perform the ATR. Waypoints could be generated by the co-processor also, or transmitted from another ground control station computer running a COE developed algorithm. The Aircraft Design team could use manual methods for one flight test and then another would be performed using </a:t>
            </a:r>
            <a:r>
              <a:rPr lang="en-US" sz="3200" dirty="0" err="1">
                <a:latin typeface="Calibri" panose="020F0502020204030204" pitchFamily="34" charset="0"/>
                <a:cs typeface="Calibri" panose="020F0502020204030204" pitchFamily="34" charset="0"/>
              </a:rPr>
              <a:t>theCOE</a:t>
            </a:r>
            <a:r>
              <a:rPr lang="en-US" sz="3200" dirty="0">
                <a:latin typeface="Calibri" panose="020F0502020204030204" pitchFamily="34" charset="0"/>
                <a:cs typeface="Calibri" panose="020F0502020204030204" pitchFamily="34" charset="0"/>
              </a:rPr>
              <a:t> developed system.</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Another key mission product is a map to be delivered to AFD that identifies the critical and non-critical targets. AFD then sends rescue personnel to these locations. Current Aircraft Design teams usually process this information manually after the aircraft returns to base. The time to perform the map generation is also part of the competition and there are defined TPMs. </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The objective would be to develop an automated map generation capability that minimizes the time required to get the map delivered to AFD. Several techniques could be developed to improve the target location accuracy, e.g., use of Euler angles (derived from GPS and autopilot attitude data) vs overflight with bore-sighted camera. This project could also exploit an aircraft mounted co-processor. The ultimate objective might be to deliver the completed map immediately upon landing by downloading from the co-processor to a thumb drive or possibly before landing by using the telemetry or video datalink. The flight demonstration missions could be flown with and without the COE map generation solution.</a:t>
            </a:r>
          </a:p>
          <a:p>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546618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77EFDC-0E1C-C147-8832-A93008F4E010}"/>
              </a:ext>
            </a:extLst>
          </p:cNvPr>
          <p:cNvSpPr txBox="1"/>
          <p:nvPr/>
        </p:nvSpPr>
        <p:spPr>
          <a:xfrm>
            <a:off x="2466472" y="3792488"/>
            <a:ext cx="14092119" cy="7064563"/>
          </a:xfrm>
          <a:prstGeom prst="rect">
            <a:avLst/>
          </a:prstGeom>
          <a:noFill/>
        </p:spPr>
        <p:txBody>
          <a:bodyPr wrap="square" rtlCol="0" anchor="t">
            <a:spAutoFit/>
          </a:bodyPr>
          <a:lstStyle/>
          <a:p>
            <a:pPr marL="342900" indent="-342900">
              <a:lnSpc>
                <a:spcPct val="150000"/>
              </a:lnSpc>
              <a:spcBef>
                <a:spcPts val="3000"/>
              </a:spcBef>
              <a:buClr>
                <a:schemeClr val="tx2"/>
              </a:buClr>
              <a:buSzPct val="125000"/>
              <a:buFont typeface="Wingdings" pitchFamily="2" charset="2"/>
              <a:buChar char="§"/>
            </a:pPr>
            <a:r>
              <a:rPr lang="en-US" altLang="en-US" sz="3200" dirty="0">
                <a:solidFill>
                  <a:schemeClr val="tx2"/>
                </a:solidFill>
                <a:latin typeface="Arial" panose="020B0604020202020204" pitchFamily="34" charset="0"/>
                <a:ea typeface="Open Sans" panose="020B0606030504020204" pitchFamily="34" charset="0"/>
                <a:cs typeface="Arial" panose="020B0604020202020204" pitchFamily="34" charset="0"/>
              </a:rPr>
              <a:t>TA: David </a:t>
            </a:r>
            <a:r>
              <a:rPr lang="en-US" altLang="en-US" sz="3200" dirty="0" err="1">
                <a:solidFill>
                  <a:schemeClr val="tx2"/>
                </a:solidFill>
                <a:latin typeface="Arial" panose="020B0604020202020204" pitchFamily="34" charset="0"/>
                <a:ea typeface="Open Sans" panose="020B0606030504020204" pitchFamily="34" charset="0"/>
                <a:cs typeface="Arial" panose="020B0604020202020204" pitchFamily="34" charset="0"/>
              </a:rPr>
              <a:t>Meskill</a:t>
            </a:r>
            <a:endParaRPr lang="en-US" altLang="en-US" sz="3200" dirty="0">
              <a:solidFill>
                <a:schemeClr val="tx2"/>
              </a:solidFill>
              <a:latin typeface="Arial" panose="020B0604020202020204" pitchFamily="34" charset="0"/>
              <a:ea typeface="Open Sans" panose="020B0606030504020204" pitchFamily="34" charset="0"/>
              <a:cs typeface="Arial" panose="020B0604020202020204" pitchFamily="34" charset="0"/>
            </a:endParaRPr>
          </a:p>
          <a:p>
            <a:pPr marL="914400" lvl="1" indent="-457200">
              <a:lnSpc>
                <a:spcPct val="150000"/>
              </a:lnSpc>
              <a:spcBef>
                <a:spcPts val="600"/>
              </a:spcBef>
              <a:buClr>
                <a:schemeClr val="tx1"/>
              </a:buClr>
              <a:buSzPct val="125000"/>
              <a:buFont typeface="Wingdings" pitchFamily="2" charset="2"/>
              <a:buChar char="Ø"/>
            </a:pPr>
            <a:r>
              <a:rPr lang="en-US" altLang="en-US" sz="3200" dirty="0">
                <a:hlinkClick r:id="rId2">
                  <a:extLst>
                    <a:ext uri="{A12FA001-AC4F-418D-AE19-62706E023703}">
                      <ahyp:hlinkClr xmlns:ahyp="http://schemas.microsoft.com/office/drawing/2018/hyperlinkcolor" val="tx"/>
                    </a:ext>
                  </a:extLst>
                </a:hlinkClick>
              </a:rPr>
              <a:t>meskillschool@gmail.com</a:t>
            </a:r>
            <a:endParaRPr lang="en-US" altLang="en-US" sz="3200" dirty="0">
              <a:solidFill>
                <a:schemeClr val="tx2"/>
              </a:solidFill>
              <a:latin typeface="Arial" panose="020B0604020202020204" pitchFamily="34" charset="0"/>
              <a:ea typeface="Open Sans" panose="020B0606030504020204" pitchFamily="34" charset="0"/>
              <a:cs typeface="Arial" panose="020B0604020202020204" pitchFamily="34" charset="0"/>
            </a:endParaRPr>
          </a:p>
          <a:p>
            <a:pPr marL="342900" indent="-342900">
              <a:lnSpc>
                <a:spcPct val="150000"/>
              </a:lnSpc>
              <a:spcBef>
                <a:spcPts val="3000"/>
              </a:spcBef>
              <a:buClr>
                <a:schemeClr val="tx2"/>
              </a:buClr>
              <a:buSzPct val="125000"/>
              <a:buFont typeface="Wingdings" pitchFamily="2" charset="2"/>
              <a:buChar char="§"/>
            </a:pPr>
            <a:r>
              <a:rPr lang="en-US" altLang="en-US" sz="3200" dirty="0">
                <a:solidFill>
                  <a:schemeClr val="tx2"/>
                </a:solidFill>
                <a:latin typeface="Arial" panose="020B0604020202020204" pitchFamily="34" charset="0"/>
                <a:cs typeface="Arial" panose="020B0604020202020204" pitchFamily="34" charset="0"/>
              </a:rPr>
              <a:t>Assuming Incompressible</a:t>
            </a:r>
          </a:p>
          <a:p>
            <a:pPr marL="914400" lvl="1" indent="-457200">
              <a:lnSpc>
                <a:spcPct val="150000"/>
              </a:lnSpc>
              <a:spcBef>
                <a:spcPts val="600"/>
              </a:spcBef>
              <a:buClr>
                <a:schemeClr val="tx1"/>
              </a:buClr>
              <a:buSzPct val="125000"/>
              <a:buFont typeface="Wingdings" pitchFamily="2" charset="2"/>
              <a:buChar char="Ø"/>
            </a:pPr>
            <a:r>
              <a:rPr lang="en-US" altLang="en-US" sz="3200" dirty="0"/>
              <a:t>Program Manager: Riley Jacobs - </a:t>
            </a:r>
            <a:r>
              <a:rPr lang="en-US" altLang="en-US" sz="3200" dirty="0">
                <a:hlinkClick r:id="rId3"/>
              </a:rPr>
              <a:t>rileymjacobs@utexas.edu</a:t>
            </a:r>
            <a:endParaRPr lang="en-US" altLang="en-US" sz="3200" dirty="0"/>
          </a:p>
          <a:p>
            <a:pPr marL="342900" indent="-342900">
              <a:lnSpc>
                <a:spcPct val="150000"/>
              </a:lnSpc>
              <a:spcBef>
                <a:spcPts val="3000"/>
              </a:spcBef>
              <a:buClr>
                <a:schemeClr val="tx2"/>
              </a:buClr>
              <a:buSzPct val="125000"/>
              <a:buFont typeface="Wingdings" pitchFamily="2" charset="2"/>
              <a:buChar char="§"/>
            </a:pPr>
            <a:r>
              <a:rPr lang="en-US" altLang="en-US" sz="3200" dirty="0">
                <a:solidFill>
                  <a:schemeClr val="tx2"/>
                </a:solidFill>
                <a:latin typeface="Arial" panose="020B0604020202020204" pitchFamily="34" charset="0"/>
                <a:cs typeface="Arial" panose="020B0604020202020204" pitchFamily="34" charset="0"/>
              </a:rPr>
              <a:t>Lift and Drag Queens</a:t>
            </a:r>
          </a:p>
          <a:p>
            <a:pPr marL="914400" lvl="1" indent="-457200">
              <a:lnSpc>
                <a:spcPct val="150000"/>
              </a:lnSpc>
              <a:spcBef>
                <a:spcPts val="600"/>
              </a:spcBef>
              <a:buClr>
                <a:schemeClr val="tx1"/>
              </a:buClr>
              <a:buSzPct val="125000"/>
              <a:buFont typeface="Wingdings" pitchFamily="2" charset="2"/>
              <a:buChar char="Ø"/>
            </a:pPr>
            <a:r>
              <a:rPr lang="en-US" altLang="en-US" sz="3200" dirty="0"/>
              <a:t>Program Manager: Grace Kirk - </a:t>
            </a:r>
            <a:r>
              <a:rPr lang="en-US" altLang="en-US" sz="3200" dirty="0">
                <a:hlinkClick r:id="rId4"/>
              </a:rPr>
              <a:t>grace.kirk@utexas.edu</a:t>
            </a:r>
            <a:endParaRPr lang="en-US" altLang="en-US" sz="3200" dirty="0"/>
          </a:p>
          <a:p>
            <a:pPr marL="914400" lvl="1" indent="-457200">
              <a:lnSpc>
                <a:spcPct val="150000"/>
              </a:lnSpc>
              <a:spcBef>
                <a:spcPts val="600"/>
              </a:spcBef>
              <a:buClr>
                <a:schemeClr val="tx1"/>
              </a:buClr>
              <a:buSzPct val="125000"/>
              <a:buFont typeface="Wingdings" pitchFamily="2" charset="2"/>
              <a:buChar char="Ø"/>
            </a:pPr>
            <a:endParaRPr lang="en-US" altLang="en-US" sz="3200" dirty="0"/>
          </a:p>
          <a:p>
            <a:pPr marL="914400" lvl="1" indent="-457200">
              <a:lnSpc>
                <a:spcPct val="150000"/>
              </a:lnSpc>
              <a:spcBef>
                <a:spcPts val="600"/>
              </a:spcBef>
              <a:buClr>
                <a:schemeClr val="tx1"/>
              </a:buClr>
              <a:buSzPct val="125000"/>
              <a:buFont typeface="Wingdings" pitchFamily="2" charset="2"/>
              <a:buChar char="Ø"/>
            </a:pPr>
            <a:endParaRPr lang="en-US" altLang="en-US" sz="3200" dirty="0"/>
          </a:p>
        </p:txBody>
      </p:sp>
      <p:sp>
        <p:nvSpPr>
          <p:cNvPr id="7" name="TextBox 6">
            <a:extLst>
              <a:ext uri="{FF2B5EF4-FFF2-40B4-BE49-F238E27FC236}">
                <a16:creationId xmlns:a16="http://schemas.microsoft.com/office/drawing/2014/main" id="{2D010090-828C-CE4B-9EEC-6DD9B5086F8B}"/>
              </a:ext>
            </a:extLst>
          </p:cNvPr>
          <p:cNvSpPr txBox="1"/>
          <p:nvPr/>
        </p:nvSpPr>
        <p:spPr>
          <a:xfrm>
            <a:off x="2466473" y="2417873"/>
            <a:ext cx="19717666" cy="1015663"/>
          </a:xfrm>
          <a:prstGeom prst="rect">
            <a:avLst/>
          </a:prstGeom>
          <a:noFill/>
        </p:spPr>
        <p:txBody>
          <a:bodyPr wrap="square" rtlCol="0">
            <a:spAutoFit/>
          </a:bodyPr>
          <a:lstStyle/>
          <a:p>
            <a:r>
              <a:rPr lang="en-US" sz="6000" b="1" dirty="0">
                <a:latin typeface="Arial Black" panose="020B0604020202020204" pitchFamily="34" charset="0"/>
                <a:ea typeface="Roboto Slab" pitchFamily="2" charset="0"/>
              </a:rPr>
              <a:t>Points of Contact</a:t>
            </a:r>
          </a:p>
        </p:txBody>
      </p:sp>
    </p:spTree>
    <p:extLst>
      <p:ext uri="{BB962C8B-B14F-4D97-AF65-F5344CB8AC3E}">
        <p14:creationId xmlns:p14="http://schemas.microsoft.com/office/powerpoint/2010/main" val="217679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7">
            <a:extLst>
              <a:ext uri="{FF2B5EF4-FFF2-40B4-BE49-F238E27FC236}">
                <a16:creationId xmlns:a16="http://schemas.microsoft.com/office/drawing/2014/main" id="{D9CC29AE-3AF6-A54E-BBBB-5D118B1146DF}"/>
              </a:ext>
            </a:extLst>
          </p:cNvPr>
          <p:cNvSpPr txBox="1">
            <a:spLocks/>
          </p:cNvSpPr>
          <p:nvPr/>
        </p:nvSpPr>
        <p:spPr>
          <a:xfrm>
            <a:off x="1237586" y="5105400"/>
            <a:ext cx="9607623" cy="3505200"/>
          </a:xfrm>
          <a:prstGeom prst="rect">
            <a:avLst/>
          </a:prstGeom>
        </p:spPr>
        <p:txBody>
          <a:bodyPr vert="horz" wrap="square" lIns="182880" tIns="91440" rIns="182880" bIns="91440" rtlCol="0" anchor="ctr">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a:lnSpc>
                <a:spcPct val="70000"/>
              </a:lnSpc>
            </a:pPr>
            <a:r>
              <a:rPr lang="en-US" sz="9600" dirty="0">
                <a:solidFill>
                  <a:schemeClr val="tx2"/>
                </a:solidFill>
              </a:rPr>
              <a:t>THANK YOU.</a:t>
            </a:r>
          </a:p>
        </p:txBody>
      </p:sp>
      <p:sp>
        <p:nvSpPr>
          <p:cNvPr id="6" name="TextBox 5">
            <a:extLst>
              <a:ext uri="{FF2B5EF4-FFF2-40B4-BE49-F238E27FC236}">
                <a16:creationId xmlns:a16="http://schemas.microsoft.com/office/drawing/2014/main" id="{72BEE763-A249-DA4D-A908-1C16AF70F10A}"/>
              </a:ext>
            </a:extLst>
          </p:cNvPr>
          <p:cNvSpPr txBox="1"/>
          <p:nvPr/>
        </p:nvSpPr>
        <p:spPr>
          <a:xfrm>
            <a:off x="12854099" y="4649703"/>
            <a:ext cx="9729456" cy="4416594"/>
          </a:xfrm>
          <a:prstGeom prst="rect">
            <a:avLst/>
          </a:prstGeom>
          <a:noFill/>
        </p:spPr>
        <p:txBody>
          <a:bodyPr wrap="square" rtlCol="0" anchor="ctr">
            <a:spAutoFit/>
          </a:bodyPr>
          <a:lstStyle/>
          <a:p>
            <a:pPr marL="342900" indent="-342900">
              <a:lnSpc>
                <a:spcPct val="150000"/>
              </a:lnSpc>
              <a:spcBef>
                <a:spcPts val="3000"/>
              </a:spcBef>
              <a:buClr>
                <a:schemeClr val="tx2"/>
              </a:buClr>
              <a:buSzPct val="125000"/>
              <a:buFont typeface="Wingdings" pitchFamily="2" charset="2"/>
              <a:buChar char="§"/>
            </a:pPr>
            <a:r>
              <a:rPr lang="en-US" sz="3200" dirty="0">
                <a:solidFill>
                  <a:schemeClr val="tx2"/>
                </a:solidFill>
                <a:latin typeface="Arial" panose="020B0604020202020204" pitchFamily="34" charset="0"/>
                <a:ea typeface="Open Sans" panose="020B0606030504020204" pitchFamily="34" charset="0"/>
                <a:cs typeface="Arial" panose="020B0604020202020204" pitchFamily="34" charset="0"/>
              </a:rPr>
              <a:t>Greg Zwernemann, </a:t>
            </a:r>
            <a:r>
              <a:rPr lang="en-US" sz="3200" dirty="0">
                <a:latin typeface="Arial" panose="020B0604020202020204" pitchFamily="34" charset="0"/>
                <a:ea typeface="Open Sans" panose="020B0606030504020204" pitchFamily="34" charset="0"/>
                <a:cs typeface="Arial" panose="020B0604020202020204" pitchFamily="34" charset="0"/>
              </a:rPr>
              <a:t>Professor of Practice</a:t>
            </a:r>
          </a:p>
          <a:p>
            <a:pPr marL="342900" indent="-342900">
              <a:lnSpc>
                <a:spcPct val="150000"/>
              </a:lnSpc>
              <a:spcBef>
                <a:spcPts val="3000"/>
              </a:spcBef>
              <a:buClr>
                <a:schemeClr val="tx2"/>
              </a:buClr>
              <a:buSzPct val="125000"/>
              <a:buFont typeface="Wingdings" pitchFamily="2" charset="2"/>
              <a:buChar char="§"/>
            </a:pPr>
            <a:endParaRPr lang="en-US" sz="3200" dirty="0">
              <a:latin typeface="Arial" panose="020B0604020202020204" pitchFamily="34" charset="0"/>
              <a:ea typeface="Open Sans" panose="020B0606030504020204" pitchFamily="34" charset="0"/>
              <a:cs typeface="Arial" panose="020B0604020202020204" pitchFamily="34" charset="0"/>
            </a:endParaRPr>
          </a:p>
          <a:p>
            <a:pPr>
              <a:buClr>
                <a:schemeClr val="tx2"/>
              </a:buClr>
              <a:buSzPct val="125000"/>
            </a:pPr>
            <a:r>
              <a:rPr lang="en-US" sz="3200" dirty="0">
                <a:latin typeface="Arial" panose="020B0604020202020204" pitchFamily="34" charset="0"/>
                <a:ea typeface="Open Sans" panose="020B0606030504020204" pitchFamily="34" charset="0"/>
                <a:cs typeface="Arial" panose="020B0604020202020204" pitchFamily="34" charset="0"/>
              </a:rPr>
              <a:t>512-645-5922</a:t>
            </a:r>
          </a:p>
          <a:p>
            <a:pPr>
              <a:buClr>
                <a:schemeClr val="tx2"/>
              </a:buClr>
              <a:buSzPct val="125000"/>
            </a:pPr>
            <a:endParaRPr lang="en-US" sz="3200" dirty="0">
              <a:latin typeface="Arial" panose="020B0604020202020204" pitchFamily="34" charset="0"/>
              <a:ea typeface="Open Sans" panose="020B0606030504020204" pitchFamily="34" charset="0"/>
              <a:cs typeface="Arial" panose="020B0604020202020204" pitchFamily="34" charset="0"/>
            </a:endParaRPr>
          </a:p>
          <a:p>
            <a:pPr>
              <a:buClr>
                <a:schemeClr val="tx2"/>
              </a:buClr>
              <a:buSzPct val="125000"/>
            </a:pPr>
            <a:r>
              <a:rPr lang="en-US" sz="3200" dirty="0" err="1">
                <a:latin typeface="Arial" panose="020B0604020202020204" pitchFamily="34" charset="0"/>
                <a:ea typeface="Open Sans" panose="020B0606030504020204" pitchFamily="34" charset="0"/>
                <a:cs typeface="Arial" panose="020B0604020202020204" pitchFamily="34" charset="0"/>
              </a:rPr>
              <a:t>greg.zwernemann@austin.utexas.edu</a:t>
            </a:r>
            <a:endParaRPr lang="en-US" sz="3200" dirty="0">
              <a:latin typeface="Arial" panose="020B0604020202020204" pitchFamily="34" charset="0"/>
              <a:ea typeface="Open Sans" panose="020B0606030504020204" pitchFamily="34" charset="0"/>
              <a:cs typeface="Arial" panose="020B0604020202020204" pitchFamily="34" charset="0"/>
            </a:endParaRPr>
          </a:p>
          <a:p>
            <a:pPr>
              <a:buClr>
                <a:schemeClr val="tx2"/>
              </a:buClr>
              <a:buSzPct val="125000"/>
            </a:pPr>
            <a:endParaRPr lang="en-US" sz="3200" b="1" dirty="0">
              <a:solidFill>
                <a:schemeClr val="tx2"/>
              </a:solidFill>
              <a:latin typeface="Arial" panose="020B0604020202020204" pitchFamily="34" charset="0"/>
              <a:ea typeface="Open Sans" panose="020B0606030504020204" pitchFamily="34" charset="0"/>
              <a:cs typeface="Arial" panose="020B0604020202020204" pitchFamily="34" charset="0"/>
            </a:endParaRPr>
          </a:p>
          <a:p>
            <a:pPr>
              <a:buClr>
                <a:schemeClr val="tx2"/>
              </a:buClr>
              <a:buSzPct val="125000"/>
            </a:pPr>
            <a:r>
              <a:rPr lang="en-US" sz="3200" b="1" dirty="0" err="1">
                <a:solidFill>
                  <a:schemeClr val="tx2"/>
                </a:solidFill>
                <a:latin typeface="Arial" panose="020B0604020202020204" pitchFamily="34" charset="0"/>
                <a:ea typeface="Open Sans" panose="020B0606030504020204" pitchFamily="34" charset="0"/>
                <a:cs typeface="Arial" panose="020B0604020202020204" pitchFamily="34" charset="0"/>
              </a:rPr>
              <a:t>www.engr.utexas.edu</a:t>
            </a:r>
            <a:endParaRPr lang="en-US" sz="3200" b="1" dirty="0">
              <a:solidFill>
                <a:schemeClr val="tx2"/>
              </a:solidFill>
              <a:latin typeface="Arial" panose="020B0604020202020204" pitchFamily="34" charset="0"/>
              <a:ea typeface="Open Sans" panose="020B0606030504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7DCB49B-2184-EC45-BCEE-4BCA6F4DF882}"/>
              </a:ext>
            </a:extLst>
          </p:cNvPr>
          <p:cNvCxnSpPr>
            <a:cxnSpLocks/>
          </p:cNvCxnSpPr>
          <p:nvPr/>
        </p:nvCxnSpPr>
        <p:spPr>
          <a:xfrm>
            <a:off x="12192000" y="3422177"/>
            <a:ext cx="0" cy="68716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44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DBCE4E-964D-BE4C-8FC2-0A9216C028AF}"/>
              </a:ext>
            </a:extLst>
          </p:cNvPr>
          <p:cNvSpPr/>
          <p:nvPr/>
        </p:nvSpPr>
        <p:spPr>
          <a:xfrm>
            <a:off x="812801" y="677335"/>
            <a:ext cx="9889066" cy="2929466"/>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a:solidFill>
                <a:srgbClr val="FFFFFF"/>
              </a:solidFill>
              <a:latin typeface="Arial" panose="020B0604020202020204"/>
            </a:endParaRPr>
          </a:p>
        </p:txBody>
      </p:sp>
    </p:spTree>
    <p:extLst>
      <p:ext uri="{BB962C8B-B14F-4D97-AF65-F5344CB8AC3E}">
        <p14:creationId xmlns:p14="http://schemas.microsoft.com/office/powerpoint/2010/main" val="377197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77EFDC-0E1C-C147-8832-A93008F4E010}"/>
              </a:ext>
            </a:extLst>
          </p:cNvPr>
          <p:cNvSpPr txBox="1"/>
          <p:nvPr/>
        </p:nvSpPr>
        <p:spPr>
          <a:xfrm>
            <a:off x="2466472" y="3792488"/>
            <a:ext cx="14092119" cy="10157717"/>
          </a:xfrm>
          <a:prstGeom prst="rect">
            <a:avLst/>
          </a:prstGeom>
          <a:noFill/>
        </p:spPr>
        <p:txBody>
          <a:bodyPr wrap="square" rtlCol="0" anchor="t">
            <a:spAutoFit/>
          </a:bodyPr>
          <a:lstStyle/>
          <a:p>
            <a:pPr marL="342900" indent="-342900">
              <a:lnSpc>
                <a:spcPct val="150000"/>
              </a:lnSpc>
              <a:spcBef>
                <a:spcPts val="3000"/>
              </a:spcBef>
              <a:buClr>
                <a:schemeClr val="tx2"/>
              </a:buClr>
              <a:buSzPct val="125000"/>
              <a:buFont typeface="Wingdings" pitchFamily="2" charset="2"/>
              <a:buChar char="§"/>
            </a:pPr>
            <a:r>
              <a:rPr lang="en-US" altLang="en-US" sz="3200" dirty="0">
                <a:solidFill>
                  <a:schemeClr val="tx2"/>
                </a:solidFill>
                <a:latin typeface="Arial" panose="020B0604020202020204" pitchFamily="34" charset="0"/>
                <a:ea typeface="Open Sans" panose="020B0606030504020204" pitchFamily="34" charset="0"/>
                <a:cs typeface="Arial" panose="020B0604020202020204" pitchFamily="34" charset="0"/>
              </a:rPr>
              <a:t>Use Case Scenario</a:t>
            </a:r>
          </a:p>
          <a:p>
            <a:pPr marL="914400" lvl="1" indent="-457200">
              <a:lnSpc>
                <a:spcPct val="150000"/>
              </a:lnSpc>
              <a:spcBef>
                <a:spcPts val="600"/>
              </a:spcBef>
              <a:buClr>
                <a:schemeClr val="tx1"/>
              </a:buClr>
              <a:buSzPct val="125000"/>
              <a:buFont typeface="Wingdings" pitchFamily="2" charset="2"/>
              <a:buChar char="Ø"/>
            </a:pPr>
            <a:r>
              <a:rPr lang="en-US" altLang="en-US" sz="3200" dirty="0"/>
              <a:t>There has been flooding around Austin </a:t>
            </a:r>
          </a:p>
          <a:p>
            <a:pPr marL="914400" lvl="1" indent="-457200">
              <a:spcBef>
                <a:spcPts val="1200"/>
              </a:spcBef>
              <a:buClr>
                <a:schemeClr val="tx1"/>
              </a:buClr>
              <a:buSzPct val="125000"/>
              <a:buFont typeface="Wingdings" pitchFamily="2" charset="2"/>
              <a:buChar char="Ø"/>
            </a:pPr>
            <a:r>
              <a:rPr lang="en-US" altLang="en-US" sz="3200" dirty="0"/>
              <a:t>Austin Fire Department (AFD) receives reports of water rising above level of homes </a:t>
            </a:r>
          </a:p>
          <a:p>
            <a:pPr marL="914400" lvl="1" indent="-457200">
              <a:spcBef>
                <a:spcPts val="1200"/>
              </a:spcBef>
              <a:buClr>
                <a:schemeClr val="tx1"/>
              </a:buClr>
              <a:buSzPct val="125000"/>
              <a:buFont typeface="Wingdings" pitchFamily="2" charset="2"/>
              <a:buChar char="Ø"/>
            </a:pPr>
            <a:r>
              <a:rPr lang="en-US" altLang="en-US" sz="3200" dirty="0"/>
              <a:t>AFD directs Contractor UAS to search for people in need of assistance on roof tops of homes surrounded by water</a:t>
            </a:r>
          </a:p>
          <a:p>
            <a:pPr marL="914400" lvl="1" indent="-457200">
              <a:lnSpc>
                <a:spcPct val="150000"/>
              </a:lnSpc>
              <a:spcBef>
                <a:spcPts val="600"/>
              </a:spcBef>
              <a:buClr>
                <a:schemeClr val="tx1"/>
              </a:buClr>
              <a:buSzPct val="125000"/>
              <a:buFont typeface="Wingdings" pitchFamily="2" charset="2"/>
              <a:buChar char="Ø"/>
            </a:pPr>
            <a:r>
              <a:rPr lang="en-US" altLang="en-US" sz="3200" dirty="0"/>
              <a:t>AFD performs rescue using data provided by UAS</a:t>
            </a:r>
          </a:p>
          <a:p>
            <a:pPr marL="342900" indent="-342900">
              <a:lnSpc>
                <a:spcPct val="150000"/>
              </a:lnSpc>
              <a:spcBef>
                <a:spcPts val="3000"/>
              </a:spcBef>
              <a:buClr>
                <a:schemeClr val="tx2"/>
              </a:buClr>
              <a:buSzPct val="125000"/>
              <a:buFont typeface="Wingdings" pitchFamily="2" charset="2"/>
              <a:buChar char="§"/>
            </a:pPr>
            <a:r>
              <a:rPr lang="en-US" altLang="en-US" sz="3200" dirty="0">
                <a:solidFill>
                  <a:schemeClr val="tx2"/>
                </a:solidFill>
                <a:latin typeface="Arial" panose="020B0604020202020204" pitchFamily="34" charset="0"/>
                <a:ea typeface="Open Sans" panose="020B0606030504020204" pitchFamily="34" charset="0"/>
                <a:cs typeface="Arial" panose="020B0604020202020204" pitchFamily="34" charset="0"/>
              </a:rPr>
              <a:t>Course Outcomes Defined by “Contract” Requirements</a:t>
            </a:r>
          </a:p>
          <a:p>
            <a:pPr marL="914400" lvl="1" indent="-457200">
              <a:lnSpc>
                <a:spcPct val="150000"/>
              </a:lnSpc>
              <a:spcBef>
                <a:spcPts val="600"/>
              </a:spcBef>
              <a:buClr>
                <a:schemeClr val="tx1"/>
              </a:buClr>
              <a:buSzPct val="125000"/>
              <a:buFont typeface="Wingdings" pitchFamily="2" charset="2"/>
              <a:buChar char="Ø"/>
            </a:pPr>
            <a:r>
              <a:rPr lang="en-US" altLang="en-US" sz="3200" dirty="0"/>
              <a:t>RFP issued to students</a:t>
            </a:r>
          </a:p>
          <a:p>
            <a:pPr marL="914400" lvl="1" indent="-457200">
              <a:lnSpc>
                <a:spcPct val="150000"/>
              </a:lnSpc>
              <a:spcBef>
                <a:spcPts val="600"/>
              </a:spcBef>
              <a:buClr>
                <a:schemeClr val="tx1"/>
              </a:buClr>
              <a:buSzPct val="125000"/>
              <a:buFont typeface="Wingdings" pitchFamily="2" charset="2"/>
              <a:buChar char="Ø"/>
              <a:tabLst/>
            </a:pPr>
            <a:r>
              <a:rPr lang="en-US" altLang="en-US" sz="3200" dirty="0"/>
              <a:t>Students form competitive teams</a:t>
            </a:r>
          </a:p>
          <a:p>
            <a:pPr marL="914400" lvl="1" indent="-457200">
              <a:lnSpc>
                <a:spcPct val="150000"/>
              </a:lnSpc>
              <a:spcBef>
                <a:spcPts val="600"/>
              </a:spcBef>
              <a:buClr>
                <a:schemeClr val="tx1"/>
              </a:buClr>
              <a:buSzPct val="125000"/>
              <a:buFont typeface="Wingdings" pitchFamily="2" charset="2"/>
              <a:buChar char="Ø"/>
              <a:tabLst/>
            </a:pPr>
            <a:r>
              <a:rPr lang="en-US" altLang="en-US" sz="3200" dirty="0"/>
              <a:t>Teams submit “proposal”</a:t>
            </a:r>
          </a:p>
          <a:p>
            <a:pPr marL="914400" lvl="1" indent="-457200">
              <a:lnSpc>
                <a:spcPct val="150000"/>
              </a:lnSpc>
              <a:spcBef>
                <a:spcPts val="600"/>
              </a:spcBef>
              <a:buClr>
                <a:schemeClr val="tx1"/>
              </a:buClr>
              <a:buSzPct val="125000"/>
              <a:buFont typeface="Wingdings" pitchFamily="2" charset="2"/>
              <a:buChar char="Ø"/>
              <a:tabLst/>
            </a:pPr>
            <a:r>
              <a:rPr lang="en-US" altLang="en-US" sz="3200" dirty="0"/>
              <a:t>Contracts “awarded”</a:t>
            </a:r>
          </a:p>
          <a:p>
            <a:pPr marL="342900" indent="-342900">
              <a:lnSpc>
                <a:spcPct val="150000"/>
              </a:lnSpc>
              <a:spcBef>
                <a:spcPts val="3000"/>
              </a:spcBef>
              <a:buClr>
                <a:schemeClr val="tx2"/>
              </a:buClr>
              <a:buSzPct val="125000"/>
              <a:buFont typeface="Wingdings" pitchFamily="2" charset="2"/>
              <a:buChar char="§"/>
            </a:pPr>
            <a:endParaRPr lang="en-US" altLang="en-US" sz="3200" dirty="0"/>
          </a:p>
        </p:txBody>
      </p:sp>
      <p:sp>
        <p:nvSpPr>
          <p:cNvPr id="7" name="TextBox 6">
            <a:extLst>
              <a:ext uri="{FF2B5EF4-FFF2-40B4-BE49-F238E27FC236}">
                <a16:creationId xmlns:a16="http://schemas.microsoft.com/office/drawing/2014/main" id="{2D010090-828C-CE4B-9EEC-6DD9B5086F8B}"/>
              </a:ext>
            </a:extLst>
          </p:cNvPr>
          <p:cNvSpPr txBox="1"/>
          <p:nvPr/>
        </p:nvSpPr>
        <p:spPr>
          <a:xfrm>
            <a:off x="2466473" y="2417873"/>
            <a:ext cx="19717666" cy="1015663"/>
          </a:xfrm>
          <a:prstGeom prst="rect">
            <a:avLst/>
          </a:prstGeom>
          <a:noFill/>
        </p:spPr>
        <p:txBody>
          <a:bodyPr wrap="square" rtlCol="0">
            <a:spAutoFit/>
          </a:bodyPr>
          <a:lstStyle/>
          <a:p>
            <a:r>
              <a:rPr lang="en-US" sz="6000" b="1" dirty="0">
                <a:latin typeface="Arial Black" panose="020B0604020202020204" pitchFamily="34" charset="0"/>
                <a:ea typeface="Roboto Slab" pitchFamily="2" charset="0"/>
              </a:rPr>
              <a:t>Design Capstone Project</a:t>
            </a:r>
          </a:p>
        </p:txBody>
      </p:sp>
      <p:sp>
        <p:nvSpPr>
          <p:cNvPr id="4" name="Rectangle 3">
            <a:extLst>
              <a:ext uri="{FF2B5EF4-FFF2-40B4-BE49-F238E27FC236}">
                <a16:creationId xmlns:a16="http://schemas.microsoft.com/office/drawing/2014/main" id="{551C02CD-BB76-1A49-802D-408C66E8E4C2}"/>
              </a:ext>
            </a:extLst>
          </p:cNvPr>
          <p:cNvSpPr/>
          <p:nvPr/>
        </p:nvSpPr>
        <p:spPr bwMode="auto">
          <a:xfrm>
            <a:off x="16606443" y="3808743"/>
            <a:ext cx="6970385" cy="8339713"/>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27" charset="0"/>
            </a:endParaRPr>
          </a:p>
        </p:txBody>
      </p:sp>
      <p:pic>
        <p:nvPicPr>
          <p:cNvPr id="5" name="Picture 4">
            <a:extLst>
              <a:ext uri="{FF2B5EF4-FFF2-40B4-BE49-F238E27FC236}">
                <a16:creationId xmlns:a16="http://schemas.microsoft.com/office/drawing/2014/main" id="{FA159ABB-8728-D24C-92C2-0C1432C0F4F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329145" y="4870174"/>
            <a:ext cx="7524983" cy="3400806"/>
          </a:xfrm>
          <a:prstGeom prst="rect">
            <a:avLst/>
          </a:prstGeom>
        </p:spPr>
      </p:pic>
    </p:spTree>
    <p:extLst>
      <p:ext uri="{BB962C8B-B14F-4D97-AF65-F5344CB8AC3E}">
        <p14:creationId xmlns:p14="http://schemas.microsoft.com/office/powerpoint/2010/main" val="108962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C2FD46-9322-0548-9C07-13E80AD9160D}"/>
              </a:ext>
            </a:extLst>
          </p:cNvPr>
          <p:cNvPicPr>
            <a:picLocks noChangeAspect="1"/>
          </p:cNvPicPr>
          <p:nvPr/>
        </p:nvPicPr>
        <p:blipFill>
          <a:blip r:embed="rId2"/>
          <a:stretch>
            <a:fillRect/>
          </a:stretch>
        </p:blipFill>
        <p:spPr>
          <a:xfrm>
            <a:off x="3331832" y="1370859"/>
            <a:ext cx="17720336" cy="11903326"/>
          </a:xfrm>
          <a:prstGeom prst="rect">
            <a:avLst/>
          </a:prstGeom>
        </p:spPr>
      </p:pic>
      <p:sp>
        <p:nvSpPr>
          <p:cNvPr id="4" name="TextBox 3">
            <a:extLst>
              <a:ext uri="{FF2B5EF4-FFF2-40B4-BE49-F238E27FC236}">
                <a16:creationId xmlns:a16="http://schemas.microsoft.com/office/drawing/2014/main" id="{F9A0C3C7-40AE-6144-A2C9-5ADE5BB87AC5}"/>
              </a:ext>
            </a:extLst>
          </p:cNvPr>
          <p:cNvSpPr txBox="1"/>
          <p:nvPr/>
        </p:nvSpPr>
        <p:spPr>
          <a:xfrm>
            <a:off x="7803619" y="441815"/>
            <a:ext cx="8776762" cy="830997"/>
          </a:xfrm>
          <a:prstGeom prst="rect">
            <a:avLst/>
          </a:prstGeom>
          <a:noFill/>
        </p:spPr>
        <p:txBody>
          <a:bodyPr wrap="none" rtlCol="0">
            <a:spAutoFit/>
          </a:bodyPr>
          <a:lstStyle/>
          <a:p>
            <a:pPr defTabSz="1828800" eaLnBrk="0" fontAlgn="base" hangingPunct="0">
              <a:spcBef>
                <a:spcPct val="0"/>
              </a:spcBef>
              <a:spcAft>
                <a:spcPct val="0"/>
              </a:spcAft>
              <a:defRPr/>
            </a:pPr>
            <a:r>
              <a:rPr lang="en-US" sz="4800" b="1" dirty="0">
                <a:solidFill>
                  <a:srgbClr val="000000"/>
                </a:solidFill>
                <a:latin typeface="Arial" panose="020B0604020202020204" pitchFamily="34" charset="0"/>
                <a:ea typeface="ＭＳ Ｐゴシック" panose="020B0600070205080204" pitchFamily="34" charset="-128"/>
              </a:rPr>
              <a:t>Aircraft Design Program Plan</a:t>
            </a:r>
          </a:p>
        </p:txBody>
      </p:sp>
    </p:spTree>
    <p:extLst>
      <p:ext uri="{BB962C8B-B14F-4D97-AF65-F5344CB8AC3E}">
        <p14:creationId xmlns:p14="http://schemas.microsoft.com/office/powerpoint/2010/main" val="221356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77EFDC-0E1C-C147-8832-A93008F4E010}"/>
              </a:ext>
            </a:extLst>
          </p:cNvPr>
          <p:cNvSpPr txBox="1"/>
          <p:nvPr/>
        </p:nvSpPr>
        <p:spPr>
          <a:xfrm>
            <a:off x="2466473" y="2925706"/>
            <a:ext cx="13306928" cy="7033785"/>
          </a:xfrm>
          <a:prstGeom prst="rect">
            <a:avLst/>
          </a:prstGeom>
          <a:noFill/>
        </p:spPr>
        <p:txBody>
          <a:bodyPr wrap="square" rtlCol="0" anchor="t">
            <a:spAutoFit/>
          </a:bodyPr>
          <a:lstStyle/>
          <a:p>
            <a:pPr marL="342900" indent="-342900">
              <a:lnSpc>
                <a:spcPct val="150000"/>
              </a:lnSpc>
              <a:spcBef>
                <a:spcPts val="3000"/>
              </a:spcBef>
              <a:buClr>
                <a:schemeClr val="tx2"/>
              </a:buClr>
              <a:buSzPct val="125000"/>
              <a:buFont typeface="Wingdings" pitchFamily="2" charset="2"/>
              <a:buChar char="§"/>
            </a:pPr>
            <a:r>
              <a:rPr lang="en-US" sz="3200" dirty="0">
                <a:solidFill>
                  <a:schemeClr val="tx2"/>
                </a:solidFill>
                <a:latin typeface="Arial" panose="020B0604020202020204" pitchFamily="34" charset="0"/>
                <a:ea typeface="Open Sans" panose="020B0606030504020204" pitchFamily="34" charset="0"/>
                <a:cs typeface="Arial" panose="020B0604020202020204" pitchFamily="34" charset="0"/>
              </a:rPr>
              <a:t>Demonstration Objectives </a:t>
            </a:r>
          </a:p>
          <a:p>
            <a:pPr marL="914400" lvl="1" indent="-457200">
              <a:spcBef>
                <a:spcPts val="1200"/>
              </a:spcBef>
              <a:buClr>
                <a:schemeClr val="tx1"/>
              </a:buClr>
              <a:buSzPct val="125000"/>
              <a:buFont typeface="Wingdings" pitchFamily="2" charset="2"/>
              <a:buChar char="Ø"/>
              <a:defRPr/>
            </a:pPr>
            <a:r>
              <a:rPr lang="en-US" sz="3200" dirty="0"/>
              <a:t>Rapid deployment to Area of Interest (AOI)</a:t>
            </a:r>
          </a:p>
          <a:p>
            <a:pPr marL="914400" lvl="1" indent="-457200">
              <a:spcBef>
                <a:spcPts val="1200"/>
              </a:spcBef>
              <a:buClr>
                <a:schemeClr val="tx1"/>
              </a:buClr>
              <a:buSzPct val="125000"/>
              <a:buFont typeface="Wingdings" pitchFamily="2" charset="2"/>
              <a:buChar char="Ø"/>
              <a:defRPr/>
            </a:pPr>
            <a:r>
              <a:rPr lang="en-US" sz="3200" dirty="0"/>
              <a:t>Perform search to locate Targets of Interest (TOI)</a:t>
            </a:r>
          </a:p>
          <a:p>
            <a:pPr marL="914400" lvl="1" indent="-457200">
              <a:spcBef>
                <a:spcPts val="1200"/>
              </a:spcBef>
              <a:buClr>
                <a:schemeClr val="tx1"/>
              </a:buClr>
              <a:buSzPct val="125000"/>
              <a:buFont typeface="Wingdings" pitchFamily="2" charset="2"/>
              <a:buChar char="Ø"/>
              <a:defRPr/>
            </a:pPr>
            <a:r>
              <a:rPr lang="en-US" sz="3200" dirty="0"/>
              <a:t>Perform continuous circular surveillance of candidate critical TOI</a:t>
            </a:r>
          </a:p>
          <a:p>
            <a:pPr marL="914400" lvl="1" indent="-457200">
              <a:spcBef>
                <a:spcPts val="1200"/>
              </a:spcBef>
              <a:buClr>
                <a:schemeClr val="tx1"/>
              </a:buClr>
              <a:buSzPct val="125000"/>
              <a:buFont typeface="Wingdings" pitchFamily="2" charset="2"/>
              <a:buChar char="Ø"/>
              <a:defRPr/>
            </a:pPr>
            <a:r>
              <a:rPr lang="en-US" sz="3200" dirty="0"/>
              <a:t>Deliver first aid rescue package to critical TOI</a:t>
            </a:r>
          </a:p>
          <a:p>
            <a:pPr marL="914400" lvl="1" indent="-457200">
              <a:spcBef>
                <a:spcPts val="1200"/>
              </a:spcBef>
              <a:buClr>
                <a:schemeClr val="tx1"/>
              </a:buClr>
              <a:buSzPct val="125000"/>
              <a:buFont typeface="Wingdings" pitchFamily="2" charset="2"/>
              <a:buChar char="Ø"/>
              <a:defRPr/>
            </a:pPr>
            <a:r>
              <a:rPr lang="en-US" sz="3200" dirty="0"/>
              <a:t>Return to Base</a:t>
            </a:r>
          </a:p>
          <a:p>
            <a:pPr marL="914400" lvl="1" indent="-457200">
              <a:spcBef>
                <a:spcPts val="1200"/>
              </a:spcBef>
              <a:buClr>
                <a:schemeClr val="tx1"/>
              </a:buClr>
              <a:buSzPct val="125000"/>
              <a:buFont typeface="Wingdings" pitchFamily="2" charset="2"/>
              <a:buChar char="Ø"/>
              <a:defRPr/>
            </a:pPr>
            <a:r>
              <a:rPr lang="en-US" sz="3200" dirty="0"/>
              <a:t>Deliver map defining TOI locations, photos and telemetry to AFD</a:t>
            </a:r>
          </a:p>
          <a:p>
            <a:pPr marL="914400" lvl="1" indent="-457200">
              <a:spcBef>
                <a:spcPts val="1200"/>
              </a:spcBef>
              <a:buClr>
                <a:schemeClr val="tx1"/>
              </a:buClr>
              <a:buSzPct val="125000"/>
              <a:buFont typeface="Wingdings" pitchFamily="2" charset="2"/>
              <a:buChar char="Ø"/>
              <a:defRPr/>
            </a:pPr>
            <a:r>
              <a:rPr lang="en-US" sz="3200" dirty="0"/>
              <a:t>Mission time objective &lt; 40 minutes</a:t>
            </a:r>
          </a:p>
          <a:p>
            <a:pPr marL="914400" lvl="1" indent="-457200">
              <a:spcBef>
                <a:spcPts val="1200"/>
              </a:spcBef>
              <a:buClr>
                <a:schemeClr val="tx1"/>
              </a:buClr>
              <a:buSzPct val="125000"/>
              <a:buFont typeface="Wingdings" pitchFamily="2" charset="2"/>
              <a:buChar char="Ø"/>
              <a:defRPr/>
            </a:pPr>
            <a:r>
              <a:rPr lang="en-US" sz="3200" dirty="0"/>
              <a:t>Scored mission Measures of Effectiveness (</a:t>
            </a:r>
            <a:r>
              <a:rPr lang="en-US" sz="3200" dirty="0" err="1"/>
              <a:t>MoEs</a:t>
            </a:r>
            <a:r>
              <a:rPr lang="en-US" sz="3200" dirty="0"/>
              <a:t>)</a:t>
            </a:r>
          </a:p>
          <a:p>
            <a:pPr marL="342900" indent="-342900">
              <a:lnSpc>
                <a:spcPct val="150000"/>
              </a:lnSpc>
              <a:spcBef>
                <a:spcPts val="3000"/>
              </a:spcBef>
              <a:buClr>
                <a:schemeClr val="tx2"/>
              </a:buClr>
              <a:buSzPct val="125000"/>
              <a:buFont typeface="Wingdings" pitchFamily="2" charset="2"/>
              <a:buChar char="§"/>
            </a:pPr>
            <a:endParaRPr lang="en-US" sz="3200" dirty="0">
              <a:solidFill>
                <a:schemeClr val="tx2"/>
              </a:solidFill>
              <a:latin typeface="Arial" panose="020B06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D010090-828C-CE4B-9EEC-6DD9B5086F8B}"/>
              </a:ext>
            </a:extLst>
          </p:cNvPr>
          <p:cNvSpPr txBox="1"/>
          <p:nvPr/>
        </p:nvSpPr>
        <p:spPr>
          <a:xfrm>
            <a:off x="2466473" y="2016825"/>
            <a:ext cx="19717666" cy="1015663"/>
          </a:xfrm>
          <a:prstGeom prst="rect">
            <a:avLst/>
          </a:prstGeom>
          <a:noFill/>
        </p:spPr>
        <p:txBody>
          <a:bodyPr wrap="square" rtlCol="0">
            <a:spAutoFit/>
          </a:bodyPr>
          <a:lstStyle/>
          <a:p>
            <a:r>
              <a:rPr lang="en-US" sz="6000" b="1" dirty="0">
                <a:latin typeface="Arial Black" panose="020B0604020202020204" pitchFamily="34" charset="0"/>
                <a:ea typeface="Roboto Slab" pitchFamily="2" charset="0"/>
              </a:rPr>
              <a:t>Design II Competitive Flyoff</a:t>
            </a:r>
          </a:p>
        </p:txBody>
      </p:sp>
      <p:pic>
        <p:nvPicPr>
          <p:cNvPr id="4" name="Picture 8">
            <a:extLst>
              <a:ext uri="{FF2B5EF4-FFF2-40B4-BE49-F238E27FC236}">
                <a16:creationId xmlns:a16="http://schemas.microsoft.com/office/drawing/2014/main" id="{B9CE5BF5-8315-A141-81B9-61124F1025E1}"/>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16558591" y="1366369"/>
            <a:ext cx="7190002" cy="7101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8">
            <a:extLst>
              <a:ext uri="{FF2B5EF4-FFF2-40B4-BE49-F238E27FC236}">
                <a16:creationId xmlns:a16="http://schemas.microsoft.com/office/drawing/2014/main" id="{C76254D3-AB06-CE44-9FB4-C5FF4AE0D871}"/>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6469139" y="8996978"/>
            <a:ext cx="7190002" cy="4282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14">
            <a:extLst>
              <a:ext uri="{FF2B5EF4-FFF2-40B4-BE49-F238E27FC236}">
                <a16:creationId xmlns:a16="http://schemas.microsoft.com/office/drawing/2014/main" id="{FB9CC980-99FA-E34E-81DA-F218C98B33F6}"/>
              </a:ext>
            </a:extLst>
          </p:cNvPr>
          <p:cNvSpPr txBox="1">
            <a:spLocks noChangeArrowheads="1"/>
          </p:cNvSpPr>
          <p:nvPr/>
        </p:nvSpPr>
        <p:spPr bwMode="auto">
          <a:xfrm>
            <a:off x="18584590" y="8624479"/>
            <a:ext cx="2959100" cy="338137"/>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457200" indent="-457200">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r" eaLnBrk="0" fontAlgn="base" hangingPunct="0">
              <a:spcBef>
                <a:spcPct val="0"/>
              </a:spcBef>
              <a:spcAft>
                <a:spcPct val="0"/>
              </a:spcAft>
              <a:defRPr sz="1600">
                <a:solidFill>
                  <a:schemeClr val="tx1"/>
                </a:solidFill>
                <a:latin typeface="Arial" charset="0"/>
              </a:defRPr>
            </a:lvl6pPr>
            <a:lvl7pPr marL="2971800" indent="-228600" algn="r" eaLnBrk="0" fontAlgn="base" hangingPunct="0">
              <a:spcBef>
                <a:spcPct val="0"/>
              </a:spcBef>
              <a:spcAft>
                <a:spcPct val="0"/>
              </a:spcAft>
              <a:defRPr sz="1600">
                <a:solidFill>
                  <a:schemeClr val="tx1"/>
                </a:solidFill>
                <a:latin typeface="Arial" charset="0"/>
              </a:defRPr>
            </a:lvl7pPr>
            <a:lvl8pPr marL="3429000" indent="-228600" algn="r" eaLnBrk="0" fontAlgn="base" hangingPunct="0">
              <a:spcBef>
                <a:spcPct val="0"/>
              </a:spcBef>
              <a:spcAft>
                <a:spcPct val="0"/>
              </a:spcAft>
              <a:defRPr sz="1600">
                <a:solidFill>
                  <a:schemeClr val="tx1"/>
                </a:solidFill>
                <a:latin typeface="Arial" charset="0"/>
              </a:defRPr>
            </a:lvl8pPr>
            <a:lvl9pPr marL="3886200" indent="-228600" algn="r" eaLnBrk="0" fontAlgn="base" hangingPunct="0">
              <a:spcBef>
                <a:spcPct val="0"/>
              </a:spcBef>
              <a:spcAft>
                <a:spcPct val="0"/>
              </a:spcAft>
              <a:defRPr sz="1600">
                <a:solidFill>
                  <a:schemeClr val="tx1"/>
                </a:solidFill>
                <a:latin typeface="Arial" charset="0"/>
              </a:defRPr>
            </a:lvl9pPr>
          </a:lstStyle>
          <a:p>
            <a:pPr algn="r" eaLnBrk="1" fontAlgn="auto" hangingPunct="1">
              <a:spcBef>
                <a:spcPts val="0"/>
              </a:spcBef>
              <a:spcAft>
                <a:spcPts val="0"/>
              </a:spcAft>
              <a:defRPr/>
            </a:pPr>
            <a:r>
              <a:rPr lang="en-US" altLang="en-US" b="1" kern="0" dirty="0">
                <a:solidFill>
                  <a:srgbClr val="000000"/>
                </a:solidFill>
                <a:ea typeface="MS PGothic" panose="020B0600070205080204" pitchFamily="34" charset="-128"/>
              </a:rPr>
              <a:t>Mission Demonstration Area</a:t>
            </a:r>
          </a:p>
        </p:txBody>
      </p:sp>
      <p:sp>
        <p:nvSpPr>
          <p:cNvPr id="9" name="Text Box 16">
            <a:extLst>
              <a:ext uri="{FF2B5EF4-FFF2-40B4-BE49-F238E27FC236}">
                <a16:creationId xmlns:a16="http://schemas.microsoft.com/office/drawing/2014/main" id="{15FAD06C-5B89-B240-9DE1-602C199359D4}"/>
              </a:ext>
            </a:extLst>
          </p:cNvPr>
          <p:cNvSpPr txBox="1">
            <a:spLocks noChangeArrowheads="1"/>
          </p:cNvSpPr>
          <p:nvPr/>
        </p:nvSpPr>
        <p:spPr bwMode="auto">
          <a:xfrm>
            <a:off x="18159705" y="12975408"/>
            <a:ext cx="4318000" cy="338138"/>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457200" indent="-457200">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r" eaLnBrk="0" fontAlgn="base" hangingPunct="0">
              <a:spcBef>
                <a:spcPct val="0"/>
              </a:spcBef>
              <a:spcAft>
                <a:spcPct val="0"/>
              </a:spcAft>
              <a:defRPr sz="1600">
                <a:solidFill>
                  <a:schemeClr val="tx1"/>
                </a:solidFill>
                <a:latin typeface="Arial" charset="0"/>
              </a:defRPr>
            </a:lvl6pPr>
            <a:lvl7pPr marL="2971800" indent="-228600" algn="r" eaLnBrk="0" fontAlgn="base" hangingPunct="0">
              <a:spcBef>
                <a:spcPct val="0"/>
              </a:spcBef>
              <a:spcAft>
                <a:spcPct val="0"/>
              </a:spcAft>
              <a:defRPr sz="1600">
                <a:solidFill>
                  <a:schemeClr val="tx1"/>
                </a:solidFill>
                <a:latin typeface="Arial" charset="0"/>
              </a:defRPr>
            </a:lvl7pPr>
            <a:lvl8pPr marL="3429000" indent="-228600" algn="r" eaLnBrk="0" fontAlgn="base" hangingPunct="0">
              <a:spcBef>
                <a:spcPct val="0"/>
              </a:spcBef>
              <a:spcAft>
                <a:spcPct val="0"/>
              </a:spcAft>
              <a:defRPr sz="1600">
                <a:solidFill>
                  <a:schemeClr val="tx1"/>
                </a:solidFill>
                <a:latin typeface="Arial" charset="0"/>
              </a:defRPr>
            </a:lvl8pPr>
            <a:lvl9pPr marL="3886200" indent="-228600" algn="r" eaLnBrk="0" fontAlgn="base" hangingPunct="0">
              <a:spcBef>
                <a:spcPct val="0"/>
              </a:spcBef>
              <a:spcAft>
                <a:spcPct val="0"/>
              </a:spcAft>
              <a:defRPr sz="1600">
                <a:solidFill>
                  <a:schemeClr val="tx1"/>
                </a:solidFill>
                <a:latin typeface="Arial" charset="0"/>
              </a:defRPr>
            </a:lvl9pPr>
          </a:lstStyle>
          <a:p>
            <a:pPr algn="r" eaLnBrk="1" fontAlgn="auto" hangingPunct="1">
              <a:spcBef>
                <a:spcPts val="0"/>
              </a:spcBef>
              <a:spcAft>
                <a:spcPts val="0"/>
              </a:spcAft>
              <a:defRPr/>
            </a:pPr>
            <a:r>
              <a:rPr lang="en-US" altLang="en-US" b="1" kern="0" dirty="0">
                <a:solidFill>
                  <a:srgbClr val="000000"/>
                </a:solidFill>
                <a:ea typeface="MS PGothic" panose="020B0600070205080204" pitchFamily="34" charset="-128"/>
              </a:rPr>
              <a:t>Candidate Critical Targets of Interest (TOI)</a:t>
            </a:r>
          </a:p>
        </p:txBody>
      </p:sp>
      <p:pic>
        <p:nvPicPr>
          <p:cNvPr id="10" name="picture">
            <a:extLst>
              <a:ext uri="{FF2B5EF4-FFF2-40B4-BE49-F238E27FC236}">
                <a16:creationId xmlns:a16="http://schemas.microsoft.com/office/drawing/2014/main" id="{0E27B59A-D561-484F-B6EC-40D201EB2921}"/>
              </a:ext>
            </a:extLst>
          </p:cNvPr>
          <p:cNvPicPr/>
          <p:nvPr/>
        </p:nvPicPr>
        <p:blipFill>
          <a:blip r:embed="rId4">
            <a:extLst>
              <a:ext uri="{28A0092B-C50C-407E-A947-70E740481C1C}">
                <a14:useLocalDpi xmlns:a14="http://schemas.microsoft.com/office/drawing/2010/main"/>
              </a:ext>
            </a:extLst>
          </a:blip>
          <a:stretch>
            <a:fillRect/>
          </a:stretch>
        </p:blipFill>
        <p:spPr>
          <a:xfrm>
            <a:off x="3272589" y="9081310"/>
            <a:ext cx="11181356" cy="4331581"/>
          </a:xfrm>
          <a:prstGeom prst="rect">
            <a:avLst/>
          </a:prstGeom>
        </p:spPr>
      </p:pic>
    </p:spTree>
    <p:extLst>
      <p:ext uri="{BB962C8B-B14F-4D97-AF65-F5344CB8AC3E}">
        <p14:creationId xmlns:p14="http://schemas.microsoft.com/office/powerpoint/2010/main" val="136380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D010090-828C-CE4B-9EEC-6DD9B5086F8B}"/>
              </a:ext>
            </a:extLst>
          </p:cNvPr>
          <p:cNvSpPr txBox="1"/>
          <p:nvPr/>
        </p:nvSpPr>
        <p:spPr>
          <a:xfrm>
            <a:off x="2466473" y="2016825"/>
            <a:ext cx="19717666" cy="1015663"/>
          </a:xfrm>
          <a:prstGeom prst="rect">
            <a:avLst/>
          </a:prstGeom>
          <a:noFill/>
        </p:spPr>
        <p:txBody>
          <a:bodyPr wrap="square" rtlCol="0">
            <a:spAutoFit/>
          </a:bodyPr>
          <a:lstStyle/>
          <a:p>
            <a:r>
              <a:rPr lang="en-US" sz="6000" b="1" dirty="0">
                <a:latin typeface="Arial Black" panose="020B0604020202020204" pitchFamily="34" charset="0"/>
                <a:ea typeface="Roboto Slab" pitchFamily="2" charset="0"/>
              </a:rPr>
              <a:t>System Architecture</a:t>
            </a:r>
          </a:p>
        </p:txBody>
      </p:sp>
      <p:pic>
        <p:nvPicPr>
          <p:cNvPr id="11" name="Picture 10">
            <a:extLst>
              <a:ext uri="{FF2B5EF4-FFF2-40B4-BE49-F238E27FC236}">
                <a16:creationId xmlns:a16="http://schemas.microsoft.com/office/drawing/2014/main" id="{FF6E08CC-64DD-5E4B-B52F-6667FB51EC5C}"/>
              </a:ext>
            </a:extLst>
          </p:cNvPr>
          <p:cNvPicPr>
            <a:picLocks noChangeAspect="1"/>
          </p:cNvPicPr>
          <p:nvPr/>
        </p:nvPicPr>
        <p:blipFill>
          <a:blip r:embed="rId2"/>
          <a:stretch>
            <a:fillRect/>
          </a:stretch>
        </p:blipFill>
        <p:spPr>
          <a:xfrm>
            <a:off x="1445709" y="3435061"/>
            <a:ext cx="15270164" cy="9404639"/>
          </a:xfrm>
          <a:prstGeom prst="rect">
            <a:avLst/>
          </a:prstGeom>
        </p:spPr>
      </p:pic>
    </p:spTree>
    <p:extLst>
      <p:ext uri="{BB962C8B-B14F-4D97-AF65-F5344CB8AC3E}">
        <p14:creationId xmlns:p14="http://schemas.microsoft.com/office/powerpoint/2010/main" val="73947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D010090-828C-CE4B-9EEC-6DD9B5086F8B}"/>
              </a:ext>
            </a:extLst>
          </p:cNvPr>
          <p:cNvSpPr txBox="1"/>
          <p:nvPr/>
        </p:nvSpPr>
        <p:spPr>
          <a:xfrm>
            <a:off x="2466473" y="2016825"/>
            <a:ext cx="19717666" cy="1015663"/>
          </a:xfrm>
          <a:prstGeom prst="rect">
            <a:avLst/>
          </a:prstGeom>
          <a:noFill/>
        </p:spPr>
        <p:txBody>
          <a:bodyPr wrap="square" rtlCol="0">
            <a:spAutoFit/>
          </a:bodyPr>
          <a:lstStyle/>
          <a:p>
            <a:r>
              <a:rPr lang="en-US" sz="6000" b="1" dirty="0">
                <a:latin typeface="Arial Black" panose="020B0604020202020204" pitchFamily="34" charset="0"/>
                <a:ea typeface="Roboto Slab" pitchFamily="2" charset="0"/>
              </a:rPr>
              <a:t>Aircraft Development Process</a:t>
            </a:r>
          </a:p>
        </p:txBody>
      </p:sp>
      <p:pic>
        <p:nvPicPr>
          <p:cNvPr id="54" name="Picture 53">
            <a:extLst>
              <a:ext uri="{FF2B5EF4-FFF2-40B4-BE49-F238E27FC236}">
                <a16:creationId xmlns:a16="http://schemas.microsoft.com/office/drawing/2014/main" id="{70145BF5-302F-CE4B-876D-1F6F2A614D7F}"/>
              </a:ext>
            </a:extLst>
          </p:cNvPr>
          <p:cNvPicPr>
            <a:picLocks noChangeAspect="1"/>
          </p:cNvPicPr>
          <p:nvPr/>
        </p:nvPicPr>
        <p:blipFill>
          <a:blip r:embed="rId2"/>
          <a:stretch>
            <a:fillRect/>
          </a:stretch>
        </p:blipFill>
        <p:spPr>
          <a:xfrm>
            <a:off x="1790700" y="4136557"/>
            <a:ext cx="20700332" cy="9343597"/>
          </a:xfrm>
          <a:prstGeom prst="rect">
            <a:avLst/>
          </a:prstGeom>
        </p:spPr>
      </p:pic>
      <p:sp>
        <p:nvSpPr>
          <p:cNvPr id="38" name="TextBox 37">
            <a:extLst>
              <a:ext uri="{FF2B5EF4-FFF2-40B4-BE49-F238E27FC236}">
                <a16:creationId xmlns:a16="http://schemas.microsoft.com/office/drawing/2014/main" id="{06799C32-922B-8E43-9741-1F7DC7E54E50}"/>
              </a:ext>
            </a:extLst>
          </p:cNvPr>
          <p:cNvSpPr txBox="1"/>
          <p:nvPr/>
        </p:nvSpPr>
        <p:spPr>
          <a:xfrm>
            <a:off x="17960817" y="12895379"/>
            <a:ext cx="4530215" cy="584775"/>
          </a:xfrm>
          <a:prstGeom prst="rect">
            <a:avLst/>
          </a:prstGeom>
          <a:solidFill>
            <a:schemeClr val="bg1"/>
          </a:solidFill>
        </p:spPr>
        <p:txBody>
          <a:bodyPr wrap="none" rtlCol="0">
            <a:spAutoFit/>
          </a:bodyPr>
          <a:lstStyle/>
          <a:p>
            <a:pPr algn="l"/>
            <a:r>
              <a:rPr lang="en-US" sz="3200" dirty="0">
                <a:latin typeface="Montserrat Black" panose="00000A00000000000000" pitchFamily="50" charset="0"/>
                <a:ea typeface="Roboto Slab" pitchFamily="2" charset="0"/>
              </a:rPr>
              <a:t>Team Crown and Airframe</a:t>
            </a:r>
          </a:p>
        </p:txBody>
      </p:sp>
      <p:sp>
        <p:nvSpPr>
          <p:cNvPr id="55" name="TextBox 54">
            <a:extLst>
              <a:ext uri="{FF2B5EF4-FFF2-40B4-BE49-F238E27FC236}">
                <a16:creationId xmlns:a16="http://schemas.microsoft.com/office/drawing/2014/main" id="{56D235FB-5D2E-C341-B6FF-716BF26AFBCF}"/>
              </a:ext>
            </a:extLst>
          </p:cNvPr>
          <p:cNvSpPr txBox="1"/>
          <p:nvPr/>
        </p:nvSpPr>
        <p:spPr>
          <a:xfrm>
            <a:off x="3429000" y="3351002"/>
            <a:ext cx="3591118" cy="646331"/>
          </a:xfrm>
          <a:prstGeom prst="rect">
            <a:avLst/>
          </a:prstGeom>
          <a:noFill/>
        </p:spPr>
        <p:txBody>
          <a:bodyPr wrap="square" rtlCol="0">
            <a:spAutoFit/>
          </a:bodyPr>
          <a:lstStyle/>
          <a:p>
            <a:pPr algn="ctr"/>
            <a:endParaRPr lang="en-US" dirty="0"/>
          </a:p>
          <a:p>
            <a:pPr algn="ctr"/>
            <a:r>
              <a:rPr lang="en-US" dirty="0"/>
              <a:t>Air Vehicle Kit (RTF)</a:t>
            </a:r>
          </a:p>
        </p:txBody>
      </p:sp>
      <p:sp>
        <p:nvSpPr>
          <p:cNvPr id="56" name="TextBox 55">
            <a:extLst>
              <a:ext uri="{FF2B5EF4-FFF2-40B4-BE49-F238E27FC236}">
                <a16:creationId xmlns:a16="http://schemas.microsoft.com/office/drawing/2014/main" id="{BC45F42D-E570-E147-B1A4-4198EAA12383}"/>
              </a:ext>
            </a:extLst>
          </p:cNvPr>
          <p:cNvSpPr txBox="1"/>
          <p:nvPr/>
        </p:nvSpPr>
        <p:spPr>
          <a:xfrm>
            <a:off x="9849852" y="3711801"/>
            <a:ext cx="3727057" cy="369332"/>
          </a:xfrm>
          <a:prstGeom prst="rect">
            <a:avLst/>
          </a:prstGeom>
          <a:noFill/>
        </p:spPr>
        <p:txBody>
          <a:bodyPr wrap="square" rtlCol="0">
            <a:spAutoFit/>
          </a:bodyPr>
          <a:lstStyle/>
          <a:p>
            <a:pPr algn="ctr"/>
            <a:r>
              <a:rPr lang="en-US" dirty="0"/>
              <a:t>Point of Departure (POD)</a:t>
            </a:r>
          </a:p>
        </p:txBody>
      </p:sp>
      <p:sp>
        <p:nvSpPr>
          <p:cNvPr id="57" name="TextBox 56">
            <a:extLst>
              <a:ext uri="{FF2B5EF4-FFF2-40B4-BE49-F238E27FC236}">
                <a16:creationId xmlns:a16="http://schemas.microsoft.com/office/drawing/2014/main" id="{380198E9-CB31-FD46-AFC6-452A07A3DF91}"/>
              </a:ext>
            </a:extLst>
          </p:cNvPr>
          <p:cNvSpPr txBox="1"/>
          <p:nvPr/>
        </p:nvSpPr>
        <p:spPr>
          <a:xfrm>
            <a:off x="16539411" y="3711801"/>
            <a:ext cx="4716378" cy="369332"/>
          </a:xfrm>
          <a:prstGeom prst="rect">
            <a:avLst/>
          </a:prstGeom>
          <a:noFill/>
        </p:spPr>
        <p:txBody>
          <a:bodyPr wrap="square" rtlCol="0">
            <a:spAutoFit/>
          </a:bodyPr>
          <a:lstStyle/>
          <a:p>
            <a:r>
              <a:rPr lang="en-US" dirty="0"/>
              <a:t>Technology Demonstrator Vehicle (TDV)</a:t>
            </a:r>
          </a:p>
        </p:txBody>
      </p:sp>
    </p:spTree>
    <p:extLst>
      <p:ext uri="{BB962C8B-B14F-4D97-AF65-F5344CB8AC3E}">
        <p14:creationId xmlns:p14="http://schemas.microsoft.com/office/powerpoint/2010/main" val="60680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D010090-828C-CE4B-9EEC-6DD9B5086F8B}"/>
              </a:ext>
            </a:extLst>
          </p:cNvPr>
          <p:cNvSpPr txBox="1"/>
          <p:nvPr/>
        </p:nvSpPr>
        <p:spPr>
          <a:xfrm>
            <a:off x="2466473" y="2016825"/>
            <a:ext cx="19717666" cy="1015663"/>
          </a:xfrm>
          <a:prstGeom prst="rect">
            <a:avLst/>
          </a:prstGeom>
          <a:noFill/>
        </p:spPr>
        <p:txBody>
          <a:bodyPr wrap="square" rtlCol="0">
            <a:spAutoFit/>
          </a:bodyPr>
          <a:lstStyle/>
          <a:p>
            <a:r>
              <a:rPr lang="en-US" sz="6000" b="1" dirty="0">
                <a:latin typeface="Arial Black" panose="020B0604020202020204" pitchFamily="34" charset="0"/>
                <a:ea typeface="Roboto Slab" pitchFamily="2" charset="0"/>
              </a:rPr>
              <a:t>Aircraft Subsystems Description</a:t>
            </a:r>
          </a:p>
        </p:txBody>
      </p:sp>
      <p:pic>
        <p:nvPicPr>
          <p:cNvPr id="37" name="Picture 36">
            <a:extLst>
              <a:ext uri="{FF2B5EF4-FFF2-40B4-BE49-F238E27FC236}">
                <a16:creationId xmlns:a16="http://schemas.microsoft.com/office/drawing/2014/main" id="{05B70BC0-E7A9-DC48-A416-FDAA1858FD7C}"/>
              </a:ext>
            </a:extLst>
          </p:cNvPr>
          <p:cNvPicPr>
            <a:picLocks noChangeAspect="1"/>
          </p:cNvPicPr>
          <p:nvPr/>
        </p:nvPicPr>
        <p:blipFill>
          <a:blip r:embed="rId2"/>
          <a:stretch>
            <a:fillRect/>
          </a:stretch>
        </p:blipFill>
        <p:spPr>
          <a:xfrm>
            <a:off x="1770419" y="3605230"/>
            <a:ext cx="20843162" cy="9569817"/>
          </a:xfrm>
          <a:prstGeom prst="rect">
            <a:avLst/>
          </a:prstGeom>
        </p:spPr>
      </p:pic>
      <p:sp>
        <p:nvSpPr>
          <p:cNvPr id="38" name="TextBox 37">
            <a:extLst>
              <a:ext uri="{FF2B5EF4-FFF2-40B4-BE49-F238E27FC236}">
                <a16:creationId xmlns:a16="http://schemas.microsoft.com/office/drawing/2014/main" id="{06799C32-922B-8E43-9741-1F7DC7E54E50}"/>
              </a:ext>
            </a:extLst>
          </p:cNvPr>
          <p:cNvSpPr txBox="1"/>
          <p:nvPr/>
        </p:nvSpPr>
        <p:spPr>
          <a:xfrm>
            <a:off x="17653924" y="12159916"/>
            <a:ext cx="4920771" cy="584775"/>
          </a:xfrm>
          <a:prstGeom prst="rect">
            <a:avLst/>
          </a:prstGeom>
          <a:noFill/>
        </p:spPr>
        <p:txBody>
          <a:bodyPr wrap="none" rtlCol="0">
            <a:spAutoFit/>
          </a:bodyPr>
          <a:lstStyle/>
          <a:p>
            <a:pPr algn="l"/>
            <a:r>
              <a:rPr lang="en-US" sz="3200" dirty="0">
                <a:ea typeface="Roboto Slab" pitchFamily="2" charset="0"/>
              </a:rPr>
              <a:t>Team Crown and Airframe</a:t>
            </a:r>
          </a:p>
        </p:txBody>
      </p:sp>
    </p:spTree>
    <p:extLst>
      <p:ext uri="{BB962C8B-B14F-4D97-AF65-F5344CB8AC3E}">
        <p14:creationId xmlns:p14="http://schemas.microsoft.com/office/powerpoint/2010/main" val="149847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D010090-828C-CE4B-9EEC-6DD9B5086F8B}"/>
              </a:ext>
            </a:extLst>
          </p:cNvPr>
          <p:cNvSpPr txBox="1"/>
          <p:nvPr/>
        </p:nvSpPr>
        <p:spPr>
          <a:xfrm>
            <a:off x="2466473" y="2016825"/>
            <a:ext cx="19717666" cy="1015663"/>
          </a:xfrm>
          <a:prstGeom prst="rect">
            <a:avLst/>
          </a:prstGeom>
          <a:noFill/>
        </p:spPr>
        <p:txBody>
          <a:bodyPr wrap="square" rtlCol="0">
            <a:spAutoFit/>
          </a:bodyPr>
          <a:lstStyle/>
          <a:p>
            <a:r>
              <a:rPr lang="en-US" sz="6000" b="1" dirty="0">
                <a:latin typeface="Arial Black" panose="020B0604020202020204" pitchFamily="34" charset="0"/>
                <a:ea typeface="Roboto Slab" pitchFamily="2" charset="0"/>
              </a:rPr>
              <a:t>Aircraft Subsystems Description</a:t>
            </a:r>
          </a:p>
        </p:txBody>
      </p:sp>
      <p:pic>
        <p:nvPicPr>
          <p:cNvPr id="2" name="Picture 1">
            <a:extLst>
              <a:ext uri="{FF2B5EF4-FFF2-40B4-BE49-F238E27FC236}">
                <a16:creationId xmlns:a16="http://schemas.microsoft.com/office/drawing/2014/main" id="{2739C8C6-4003-B24B-B546-AF7BE3703CD2}"/>
              </a:ext>
            </a:extLst>
          </p:cNvPr>
          <p:cNvPicPr>
            <a:picLocks noChangeAspect="1"/>
          </p:cNvPicPr>
          <p:nvPr/>
        </p:nvPicPr>
        <p:blipFill>
          <a:blip r:embed="rId2"/>
          <a:stretch>
            <a:fillRect/>
          </a:stretch>
        </p:blipFill>
        <p:spPr>
          <a:xfrm>
            <a:off x="2249329" y="3150386"/>
            <a:ext cx="20151954" cy="9689314"/>
          </a:xfrm>
          <a:prstGeom prst="rect">
            <a:avLst/>
          </a:prstGeom>
        </p:spPr>
      </p:pic>
      <p:sp>
        <p:nvSpPr>
          <p:cNvPr id="38" name="TextBox 37">
            <a:extLst>
              <a:ext uri="{FF2B5EF4-FFF2-40B4-BE49-F238E27FC236}">
                <a16:creationId xmlns:a16="http://schemas.microsoft.com/office/drawing/2014/main" id="{06799C32-922B-8E43-9741-1F7DC7E54E50}"/>
              </a:ext>
            </a:extLst>
          </p:cNvPr>
          <p:cNvSpPr txBox="1"/>
          <p:nvPr/>
        </p:nvSpPr>
        <p:spPr>
          <a:xfrm>
            <a:off x="17653924" y="12159916"/>
            <a:ext cx="4920771" cy="584775"/>
          </a:xfrm>
          <a:prstGeom prst="rect">
            <a:avLst/>
          </a:prstGeom>
          <a:noFill/>
        </p:spPr>
        <p:txBody>
          <a:bodyPr wrap="none" rtlCol="0">
            <a:spAutoFit/>
          </a:bodyPr>
          <a:lstStyle/>
          <a:p>
            <a:pPr algn="l"/>
            <a:r>
              <a:rPr lang="en-US" sz="3200" dirty="0">
                <a:ea typeface="Roboto Slab" pitchFamily="2" charset="0"/>
              </a:rPr>
              <a:t>Team Crown and Airframe</a:t>
            </a:r>
          </a:p>
        </p:txBody>
      </p:sp>
    </p:spTree>
    <p:extLst>
      <p:ext uri="{BB962C8B-B14F-4D97-AF65-F5344CB8AC3E}">
        <p14:creationId xmlns:p14="http://schemas.microsoft.com/office/powerpoint/2010/main" val="64222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70989" y="441815"/>
            <a:ext cx="12208791" cy="830997"/>
          </a:xfrm>
          <a:prstGeom prst="rect">
            <a:avLst/>
          </a:prstGeom>
          <a:noFill/>
        </p:spPr>
        <p:txBody>
          <a:bodyPr wrap="none" rtlCol="0">
            <a:spAutoFit/>
          </a:bodyPr>
          <a:lstStyle/>
          <a:p>
            <a:pPr defTabSz="1828800" eaLnBrk="0" fontAlgn="base" hangingPunct="0">
              <a:spcBef>
                <a:spcPct val="0"/>
              </a:spcBef>
              <a:spcAft>
                <a:spcPct val="0"/>
              </a:spcAft>
              <a:defRPr/>
            </a:pPr>
            <a:r>
              <a:rPr lang="en-US" sz="4800" b="1" dirty="0">
                <a:solidFill>
                  <a:srgbClr val="000000"/>
                </a:solidFill>
                <a:latin typeface="Arial" panose="020B0604020202020204" pitchFamily="34" charset="0"/>
                <a:ea typeface="ＭＳ Ｐゴシック" panose="020B0600070205080204" pitchFamily="34" charset="-128"/>
              </a:rPr>
              <a:t>Aircraft Design II – </a:t>
            </a:r>
            <a:r>
              <a:rPr lang="en-US" sz="4800" b="1" dirty="0">
                <a:solidFill>
                  <a:srgbClr val="000000"/>
                </a:solidFill>
                <a:latin typeface="Arial" panose="020B0604020202020204" pitchFamily="34" charset="0"/>
              </a:rPr>
              <a:t>Spring</a:t>
            </a:r>
            <a:r>
              <a:rPr lang="en-US" sz="4800" b="1" dirty="0">
                <a:solidFill>
                  <a:srgbClr val="000000"/>
                </a:solidFill>
                <a:latin typeface="Arial" panose="020B0604020202020204" pitchFamily="34" charset="0"/>
                <a:ea typeface="ＭＳ Ｐゴシック" panose="020B0600070205080204" pitchFamily="34" charset="-128"/>
              </a:rPr>
              <a:t> 2022 Schedule</a:t>
            </a:r>
          </a:p>
        </p:txBody>
      </p:sp>
      <p:pic>
        <p:nvPicPr>
          <p:cNvPr id="4" name="Picture 3">
            <a:extLst>
              <a:ext uri="{FF2B5EF4-FFF2-40B4-BE49-F238E27FC236}">
                <a16:creationId xmlns:a16="http://schemas.microsoft.com/office/drawing/2014/main" id="{BC67BF51-9074-B649-B626-EA3774B40980}"/>
              </a:ext>
            </a:extLst>
          </p:cNvPr>
          <p:cNvPicPr>
            <a:picLocks noChangeAspect="1"/>
          </p:cNvPicPr>
          <p:nvPr/>
        </p:nvPicPr>
        <p:blipFill>
          <a:blip r:embed="rId3"/>
          <a:stretch>
            <a:fillRect/>
          </a:stretch>
        </p:blipFill>
        <p:spPr>
          <a:xfrm>
            <a:off x="4180559" y="1356509"/>
            <a:ext cx="17449157" cy="12380718"/>
          </a:xfrm>
          <a:prstGeom prst="rect">
            <a:avLst/>
          </a:prstGeom>
        </p:spPr>
      </p:pic>
    </p:spTree>
    <p:extLst>
      <p:ext uri="{BB962C8B-B14F-4D97-AF65-F5344CB8AC3E}">
        <p14:creationId xmlns:p14="http://schemas.microsoft.com/office/powerpoint/2010/main" val="2038738616"/>
      </p:ext>
    </p:extLst>
  </p:cSld>
  <p:clrMapOvr>
    <a:masterClrMapping/>
  </p:clrMapOvr>
  <p:transition/>
</p:sld>
</file>

<file path=ppt/theme/theme1.xml><?xml version="1.0" encoding="utf-8"?>
<a:theme xmlns:a="http://schemas.openxmlformats.org/drawingml/2006/main" name="Office Theme">
  <a:themeElements>
    <a:clrScheme name="UT">
      <a:dk1>
        <a:srgbClr val="333F48"/>
      </a:dk1>
      <a:lt1>
        <a:srgbClr val="FFFFFF"/>
      </a:lt1>
      <a:dk2>
        <a:srgbClr val="BF5700"/>
      </a:dk2>
      <a:lt2>
        <a:srgbClr val="FFFFFF"/>
      </a:lt2>
      <a:accent1>
        <a:srgbClr val="F8971F"/>
      </a:accent1>
      <a:accent2>
        <a:srgbClr val="FFD600"/>
      </a:accent2>
      <a:accent3>
        <a:srgbClr val="A6CD57"/>
      </a:accent3>
      <a:accent4>
        <a:srgbClr val="005F86"/>
      </a:accent4>
      <a:accent5>
        <a:srgbClr val="5B9BD5"/>
      </a:accent5>
      <a:accent6>
        <a:srgbClr val="9CADB7"/>
      </a:accent6>
      <a:hlink>
        <a:srgbClr val="BF5700"/>
      </a:hlink>
      <a:folHlink>
        <a:srgbClr val="BF57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8E3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50800">
          <a:solidFill>
            <a:schemeClr val="bg1">
              <a:lumMod val="9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6000" smtClean="0">
            <a:latin typeface="Montserrat Black" panose="00000A00000000000000" pitchFamily="50" charset="0"/>
            <a:ea typeface="Roboto Slab"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8688</TotalTime>
  <Words>945</Words>
  <Application>Microsoft Macintosh PowerPoint</Application>
  <PresentationFormat>Custom</PresentationFormat>
  <Paragraphs>84</Paragraphs>
  <Slides>15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MS PGothic</vt:lpstr>
      <vt:lpstr>MS PGothic</vt:lpstr>
      <vt:lpstr>Arial</vt:lpstr>
      <vt:lpstr>Arial Black</vt:lpstr>
      <vt:lpstr>Calibri</vt:lpstr>
      <vt:lpstr>Montserrat Black</vt:lpstr>
      <vt:lpstr>Open Sans</vt:lpstr>
      <vt:lpstr>Roboto Slab</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Texas Engineering</dc:creator>
  <cp:keywords/>
  <dc:description/>
  <cp:lastModifiedBy>Editor</cp:lastModifiedBy>
  <cp:revision>367</cp:revision>
  <dcterms:created xsi:type="dcterms:W3CDTF">2019-05-08T18:17:41Z</dcterms:created>
  <dcterms:modified xsi:type="dcterms:W3CDTF">2022-01-27T02:09:02Z</dcterms:modified>
  <cp:category/>
</cp:coreProperties>
</file>